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59" r:id="rId4"/>
    <p:sldId id="260" r:id="rId5"/>
    <p:sldId id="261" r:id="rId6"/>
    <p:sldId id="287" r:id="rId7"/>
    <p:sldId id="288" r:id="rId8"/>
    <p:sldId id="285" r:id="rId9"/>
    <p:sldId id="282" r:id="rId10"/>
    <p:sldId id="262" r:id="rId11"/>
    <p:sldId id="275" r:id="rId12"/>
    <p:sldId id="271" r:id="rId13"/>
    <p:sldId id="272" r:id="rId14"/>
    <p:sldId id="280" r:id="rId15"/>
    <p:sldId id="279" r:id="rId16"/>
    <p:sldId id="281" r:id="rId17"/>
    <p:sldId id="286" r:id="rId18"/>
    <p:sldId id="267" r:id="rId19"/>
    <p:sldId id="269" r:id="rId20"/>
    <p:sldId id="276" r:id="rId21"/>
    <p:sldId id="270" r:id="rId22"/>
    <p:sldId id="268" r:id="rId23"/>
    <p:sldId id="277" r:id="rId24"/>
    <p:sldId id="289" r:id="rId25"/>
    <p:sldId id="273" r:id="rId26"/>
  </p:sldIdLst>
  <p:sldSz cx="12192000" cy="6858000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83" autoAdjust="0"/>
    <p:restoredTop sz="94660"/>
  </p:normalViewPr>
  <p:slideViewPr>
    <p:cSldViewPr snapToGrid="0">
      <p:cViewPr varScale="1">
        <p:scale>
          <a:sx n="91" d="100"/>
          <a:sy n="91" d="100"/>
        </p:scale>
        <p:origin x="8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tags" Target="tags/tag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" Target="slides/slide2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D7C1-B4EB-4DE0-9013-FB35057B95C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8DF9-13E5-44B5-9A99-DDDD33A87C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D7C1-B4EB-4DE0-9013-FB35057B95C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8DF9-13E5-44B5-9A99-DDDD33A87C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FAF2D7C1-B4EB-4DE0-9013-FB35057B95C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34D18DF9-13E5-44B5-9A99-DDDD33A87CC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Relationship Id="rId3" Type="http://schemas.openxmlformats.org/officeDocument/2006/relationships/image" Target="../media/image2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2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Relationship Id="rId4" Type="http://schemas.openxmlformats.org/officeDocument/2006/relationships/image" Target="../media/image20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image" Target="../media/image2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Relationship Id="rId4" Type="http://schemas.openxmlformats.org/officeDocument/2006/relationships/image" Target="../media/image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Relationship Id="rId3" Type="http://schemas.openxmlformats.org/officeDocument/2006/relationships/image" Target="../media/image3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2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2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5740" y="1545021"/>
            <a:ext cx="8675077" cy="3447393"/>
          </a:xfrm>
        </p:spPr>
        <p:txBody>
          <a:bodyPr>
            <a:noAutofit/>
          </a:bodyPr>
          <a:lstStyle/>
          <a:p>
            <a:pPr algn="ctr"/>
            <a:r>
              <a:rPr lang="ru-RU" sz="48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Инсультпен </a:t>
            </a:r>
            <a:r>
              <a:rPr lang="ru-RU" sz="48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ауыратын </a:t>
            </a:r>
            <a:r>
              <a:rPr lang="ru-RU" sz="48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науқастардың </a:t>
            </a:r>
            <a:r>
              <a:rPr lang="ru-RU" sz="48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мейірбикелік </a:t>
            </a:r>
            <a:r>
              <a:rPr lang="ru-RU" sz="48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күтім</a:t>
            </a:r>
            <a:r>
              <a:rPr lang="kk-KZ" sz="4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48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нің  </a:t>
            </a:r>
            <a:r>
              <a:rPr lang="ru-RU" sz="48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 </a:t>
            </a:r>
            <a:r>
              <a:rPr lang="ru-RU" sz="48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тәсілі</a:t>
            </a:r>
            <a:endParaRPr lang="ru-RU" sz="4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kk-KZ" sz="28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kk-KZ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kk-KZ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Орындаған: Жантенова Н.Б</a:t>
            </a:r>
            <a:endParaRPr lang="kk-KZ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418591"/>
              </p:ext>
            </p:extLst>
          </p:nvPr>
        </p:nvGraphicFramePr>
        <p:xfrm>
          <a:off x="1925035" y="380726"/>
          <a:ext cx="9996488" cy="391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96488">
                  <a:extLst>
                    <a:ext uri="{9D8B030D-6E8A-4147-A177-3AD203B41FA5}">
                      <a16:colId xmlns:a16="http://schemas.microsoft.com/office/drawing/2014/main" val="918153963"/>
                    </a:ext>
                  </a:extLst>
                </a:gridCol>
              </a:tblGrid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ШЖҚ «Павлодар </a:t>
                      </a:r>
                      <a:r>
                        <a:rPr lang="kk-KZ" sz="24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облыстық</a:t>
                      </a:r>
                      <a:r>
                        <a:rPr lang="ru-RU" sz="2400" baseline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4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кардиологиялық </a:t>
                      </a:r>
                      <a:r>
                        <a:rPr lang="kk-KZ" sz="2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орталық» КМК</a:t>
                      </a:r>
                      <a:endParaRPr lang="ru-RU" sz="2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70269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5021" cy="1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3980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900" y="0"/>
            <a:ext cx="9144000" cy="1119351"/>
          </a:xfrm>
        </p:spPr>
        <p:txBody>
          <a:bodyPr>
            <a:normAutofit/>
          </a:bodyPr>
          <a:lstStyle/>
          <a:p>
            <a:pPr algn="ctr"/>
            <a:r>
              <a:rPr lang="kk-KZ" sz="6000" b="1" i="1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Мейірбикелік үрдіс</a:t>
            </a:r>
            <a:endParaRPr lang="ru-RU" sz="6000" b="1" i="1"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7000" y="1276571"/>
            <a:ext cx="10655300" cy="5060729"/>
          </a:xfrm>
        </p:spPr>
        <p:txBody>
          <a:bodyPr>
            <a:noAutofit/>
          </a:bodyPr>
          <a:lstStyle/>
          <a:p>
            <a:pPr algn="just"/>
            <a:r>
              <a:rPr lang="kk-KZ" sz="2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2500" b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Мейірбикелік үрдіс</a:t>
            </a:r>
            <a:r>
              <a:rPr lang="ru-RU" sz="250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50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5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 мейірбикелік күтімді ұйымдастыру мен орындаудың ғылыми әдісі</a:t>
            </a:r>
            <a:r>
              <a:rPr lang="kk-KZ" sz="25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5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2500" b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Мейірбикелік үрдістің мақсаты- </a:t>
            </a:r>
            <a:r>
              <a:rPr lang="kk-KZ" sz="25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ауру қалпындағы өмірді қолайлы қасиеттермен қамтамасыз ету, яғни емделушіні физикалық, психологиялық- әлеуметтік және рухани тыныштықпен толық қамтамасыз ету, басқаша айтқанда емделушінің ағзасындағы негізгі қажеттілікті қанағаттандыру, науқас тәуелсіздігін қолдау және қалыпқа келтіру.</a:t>
            </a:r>
          </a:p>
          <a:p>
            <a:pPr algn="just"/>
            <a:r>
              <a:rPr lang="kk-KZ" sz="25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5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 </a:t>
            </a:r>
            <a:r>
              <a:rPr lang="kk-KZ"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өмірде науқастардың күтімі (күту, бағу) науқасқа көмек көрсету, олардың түрлі қажеттіліктерін қанағаттандыру үшін бағытталады. Оларға тамақтану, сусын беру, жуыну, қозғалу, ішек пен несеп жолдарын тазалау жатады.</a:t>
            </a:r>
            <a:endParaRPr lang="ru-RU" sz="2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5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5021" cy="1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1306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4489" y="292872"/>
            <a:ext cx="5109711" cy="1612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Инсульттан </a:t>
            </a:r>
            <a:r>
              <a:rPr lang="ru-RU" sz="360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 жеңіл</a:t>
            </a:r>
            <a:r>
              <a:rPr lang="ru-RU" sz="360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жағдайдағы көмек</a:t>
            </a:r>
            <a:br>
              <a:rPr lang="ru-RU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32225"/>
            <a:ext cx="5588000" cy="41603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16" y="2546570"/>
            <a:ext cx="6080355" cy="4165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300041" y="5103674"/>
            <a:ext cx="4600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Инсульттан кейінгі ауыр жағдайдағы көмек</a:t>
            </a:r>
            <a:endParaRPr lang="ru-RU" sz="360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Двойная стрелка влево/вверх 16"/>
          <p:cNvSpPr/>
          <p:nvPr/>
        </p:nvSpPr>
        <p:spPr>
          <a:xfrm>
            <a:off x="7353974" y="1380618"/>
            <a:ext cx="2488526" cy="685801"/>
          </a:xfrm>
          <a:prstGeom prst="lef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верх 17"/>
          <p:cNvSpPr/>
          <p:nvPr/>
        </p:nvSpPr>
        <p:spPr>
          <a:xfrm rot="10800000">
            <a:off x="3365500" y="4504520"/>
            <a:ext cx="2400298" cy="665243"/>
          </a:xfrm>
          <a:prstGeom prst="lef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5021" cy="1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0879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2110" y="394138"/>
            <a:ext cx="9895490" cy="1333062"/>
          </a:xfrm>
        </p:spPr>
        <p:txBody>
          <a:bodyPr>
            <a:noAutofit/>
          </a:bodyPr>
          <a:lstStyle/>
          <a:p>
            <a:pPr algn="ctr"/>
            <a:r>
              <a:rPr lang="ru-RU" sz="4000" b="1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Инсульттан кейінгі ауыр </a:t>
            </a:r>
            <a:r>
              <a:rPr lang="ru-RU" sz="4000" b="1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жағдайдағы көмек</a:t>
            </a:r>
            <a:endParaRPr lang="ru-RU" sz="4000" b="1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0785" y="2002220"/>
            <a:ext cx="10058401" cy="4209394"/>
          </a:xfrm>
        </p:spPr>
        <p:txBody>
          <a:bodyPr>
            <a:normAutofit/>
          </a:bodyPr>
          <a:lstStyle/>
          <a:p>
            <a:pPr algn="just"/>
            <a:r>
              <a:rPr lang="ru-RU" sz="280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 қанмен қамтамасыз етудің бұзылуы нәтижесінде ми жасушаларына елеулі зақым келсе, ағзаға салдары ауыр </a:t>
            </a:r>
            <a:r>
              <a:rPr lang="ru-RU" sz="280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80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дененің </a:t>
            </a:r>
            <a:r>
              <a:rPr lang="ru-RU" sz="280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 сал ауруы; </a:t>
            </a:r>
            <a:endParaRPr lang="ru-RU" sz="280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80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 </a:t>
            </a:r>
            <a:r>
              <a:rPr lang="ru-RU" sz="280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қабілетінің жоғалуы; </a:t>
            </a:r>
            <a:endParaRPr lang="ru-RU" sz="280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80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 </a:t>
            </a:r>
            <a:r>
              <a:rPr lang="ru-RU" sz="280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 қабілетінің </a:t>
            </a:r>
            <a:r>
              <a:rPr lang="ru-RU" sz="280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</a:t>
            </a:r>
            <a:r>
              <a:rPr lang="ru-RU" sz="28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интеллектуалды белсенділіктің төмендеуі</a:t>
            </a:r>
            <a:r>
              <a:rPr lang="ru-RU" sz="28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ru-RU" sz="28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Бұл жағдайда күтім </a:t>
            </a:r>
            <a:r>
              <a:rPr lang="ru-RU" sz="280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 және кәсіби болуы керек</a:t>
            </a:r>
            <a:r>
              <a:rPr lang="ru-RU" sz="28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 жағдайдағы оңалту күрделі және ұзақ процесс.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5021" cy="1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2641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1"/>
          <p:cNvSpPr txBox="1"/>
          <p:nvPr/>
        </p:nvSpPr>
        <p:spPr>
          <a:xfrm>
            <a:off x="6984124" y="283779"/>
            <a:ext cx="4871545" cy="6227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604000" y="482601"/>
            <a:ext cx="5448300" cy="62103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b="1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u="sng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Мейірбике ісі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дәрігерлік </a:t>
            </a:r>
            <a:r>
              <a:rPr lang="ru-RU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тағайындауды орындау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зондты </a:t>
            </a:r>
            <a:r>
              <a:rPr lang="ru-RU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қою, зондпен тамақтандыру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 </a:t>
            </a:r>
            <a:r>
              <a:rPr lang="ru-RU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алу, жүрек </a:t>
            </a:r>
            <a:r>
              <a:rPr lang="ru-RU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соғу </a:t>
            </a:r>
            <a:r>
              <a:rPr lang="ru-RU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жиілігін,  қан қысымын бақылау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ішіп -</a:t>
            </a:r>
            <a:r>
              <a:rPr lang="kk-K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бөлінетін </a:t>
            </a:r>
            <a:r>
              <a:rPr lang="ru-RU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сұйықтықтың мөлшері мен </a:t>
            </a:r>
            <a:r>
              <a:rPr lang="ru-RU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 қадағалау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қысымды </a:t>
            </a:r>
            <a:r>
              <a:rPr lang="ru-RU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жараларды алдын алу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 қуысын </a:t>
            </a:r>
            <a:r>
              <a:rPr lang="ru-RU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тазарту (санация)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482601"/>
            <a:ext cx="4991100" cy="6028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5021" cy="1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9660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34" y="943806"/>
            <a:ext cx="4811274" cy="5914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80" y="945931"/>
            <a:ext cx="4697586" cy="5835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216794" y="26331"/>
            <a:ext cx="311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Мейірбике ісі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31"/>
            <a:ext cx="1545021" cy="1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9000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1788073" y="1016017"/>
            <a:ext cx="45212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u="sng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Медбике көмекшісімен санитардың </a:t>
            </a:r>
            <a:r>
              <a:rPr lang="ru-RU" altLang="ru-RU" sz="2400" u="sng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endParaRPr lang="ru-RU" sz="240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науқастарды </a:t>
            </a:r>
            <a:r>
              <a:rPr lang="ru-RU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тамақтандыру 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жеке </a:t>
            </a:r>
            <a:r>
              <a:rPr lang="ru-RU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гигиенаны </a:t>
            </a:r>
            <a:r>
              <a:rPr lang="ru-RU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 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төсекті </a:t>
            </a:r>
            <a:r>
              <a:rPr lang="ru-RU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киімді ауыстыру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ішек </a:t>
            </a:r>
            <a:r>
              <a:rPr lang="kk-KZ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пен несеп жолдарын </a:t>
            </a:r>
            <a:r>
              <a:rPr lang="kk-K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тазалау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науқастың әр 2 сағат </a:t>
            </a:r>
            <a:r>
              <a:rPr lang="ru-RU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сайын позициясын ауыстыру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пациенттерді тасымалдау</a:t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5484" y="1232488"/>
            <a:ext cx="6011331" cy="4508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5021" cy="1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82706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57" y="1379192"/>
            <a:ext cx="5609167" cy="4470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06" y="830317"/>
            <a:ext cx="4659743" cy="5833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422467" y="60434"/>
            <a:ext cx="8713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60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Медбике </a:t>
            </a:r>
            <a:r>
              <a:rPr lang="ru-RU" altLang="ru-RU" sz="320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көмекшісімен</a:t>
            </a:r>
            <a:r>
              <a:rPr lang="ru-RU" altLang="ru-RU" sz="360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санитардың </a:t>
            </a:r>
            <a:r>
              <a:rPr lang="ru-RU" altLang="ru-RU" sz="360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endParaRPr lang="ru-RU" sz="360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8"/>
            <a:ext cx="1510706" cy="151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7549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234" y="977463"/>
            <a:ext cx="4278931" cy="5315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18" y="977463"/>
            <a:ext cx="4466896" cy="5369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890863" y="101741"/>
            <a:ext cx="8028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Медбике көмекшісімен санитардың </a:t>
            </a:r>
            <a:r>
              <a:rPr lang="ru-RU" altLang="ru-RU" sz="320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endParaRPr lang="ru-RU" sz="320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5021" cy="1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9954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 белсенділігінің жеңіл </a:t>
            </a:r>
            <a:r>
              <a:rPr lang="ru-RU" sz="4400" b="1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 кез</a:t>
            </a:r>
            <a:r>
              <a:rPr lang="kk-KZ" sz="4400" b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індегі көмек</a:t>
            </a:r>
            <a:r>
              <a:rPr lang="kk-KZ" b="1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>
              <a:solidFill>
                <a:schemeClr val="accent3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4812" y="1740337"/>
            <a:ext cx="10436772" cy="40517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 көбінесе ишемиялық </a:t>
            </a:r>
            <a:r>
              <a:rPr lang="ru-RU" sz="28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 жағдайларына тән жағдай, бұл кезде көмек қысқа мерзімде </a:t>
            </a:r>
            <a:r>
              <a:rPr lang="ru-RU" sz="280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көрсетіледі </a:t>
            </a:r>
            <a:r>
              <a:rPr lang="ru-RU" sz="280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ми тіндерінің зақымдануы барынша азайтылды. Бұл жағдай келесі белгілермен сипатталады</a:t>
            </a:r>
            <a:r>
              <a:rPr lang="ru-RU" sz="28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80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дененің </a:t>
            </a:r>
            <a:r>
              <a:rPr lang="ru-RU" sz="280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 жағының ұсақ моторикасының нашарлауы-саусақтардың, бет бұлшықеттерінің қозғалғыштығы төмендейді; </a:t>
            </a:r>
            <a:endParaRPr lang="ru-RU" sz="280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дикциядағы </a:t>
            </a:r>
            <a:r>
              <a:rPr lang="ru-RU" sz="280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шамалы </a:t>
            </a:r>
            <a:r>
              <a:rPr lang="ru-RU" sz="280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нашарлау-</a:t>
            </a:r>
            <a:r>
              <a:rPr lang="ru-RU" sz="280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сыбырлау</a:t>
            </a:r>
            <a:r>
              <a:rPr lang="ru-RU" sz="28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кекештену басқа ауытқулар;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2" y="0"/>
            <a:ext cx="1492524" cy="149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08819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400" y="300056"/>
            <a:ext cx="5143772" cy="610074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 оңалту кезенің уақтылы </a:t>
            </a:r>
            <a:r>
              <a:rPr lang="ru-RU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бастаған </a:t>
            </a:r>
            <a:r>
              <a:rPr lang="ru-RU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 арнайы күтім іс жүзінде минимумға дейін </a:t>
            </a:r>
            <a:r>
              <a:rPr lang="ru-RU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азаяды. Физиотерапиялық </a:t>
            </a:r>
            <a:r>
              <a:rPr lang="ru-RU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 келтіру бағдарламасы аясында тағайындалған арнайы физикалық жаттығуларды орындау міндетті болып табылады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 сіз мамандардың тағайындауларын орындасаңыз, денсаулықты салыстырмалы түрде қысқа мерзімде қалпына келтіруге болады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C:\Users\zhant\Desktop\Инсульт\WhatsApp Image 2023-04-19 at 00.41.17 (17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6172" y="300056"/>
            <a:ext cx="5304170" cy="61007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" y="0"/>
            <a:ext cx="1418896" cy="14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6715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5257800" y="363060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smtClean="0">
                <a:solidFill>
                  <a:srgbClr val="000000"/>
                </a:solidFill>
                <a:effectLst/>
                <a:latin typeface="Roboto_light"/>
              </a:rPr>
              <a:t>.</a:t>
            </a:r>
            <a:endParaRPr lang="ru-RU"/>
          </a:p>
        </p:txBody>
      </p:sp>
      <p:pic>
        <p:nvPicPr>
          <p:cNvPr id="1028" name="Picture 4" descr="C:\Users\zhant\Desktop\Инсульт\3-47a02cd8-2c12-4009-b6b4-de11a2947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500" y="0"/>
            <a:ext cx="10858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73975"/>
            <a:ext cx="5600699" cy="698535"/>
          </a:xfrm>
        </p:spPr>
        <p:txBody>
          <a:bodyPr>
            <a:noAutofit/>
          </a:bodyPr>
          <a:lstStyle/>
          <a:p>
            <a:r>
              <a:rPr lang="kk-KZ" sz="4000" b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Теориялық бөлім</a:t>
            </a:r>
            <a:endParaRPr lang="ru-RU" sz="4000" b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540" y="1639396"/>
            <a:ext cx="5358525" cy="4747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– бұл ми жасушаларының өлімінің қайтымсыз процестеріне әкелетін ми қан айналымының жіті бұзылуы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 </a:t>
            </a:r>
            <a:r>
              <a:rPr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екі түрге бөлінеді: </a:t>
            </a:r>
            <a:r>
              <a:rPr lang="ru-RU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ишемиялық және геморрагиялық.</a:t>
            </a:r>
            <a:r>
              <a:rPr lang="ru-RU"/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" y="47078"/>
            <a:ext cx="1545021" cy="1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03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144" y="178676"/>
            <a:ext cx="999744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 оңалту </a:t>
            </a:r>
            <a:r>
              <a:rPr lang="ru-RU" sz="660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кезен</a:t>
            </a:r>
            <a:r>
              <a:rPr lang="kk-KZ" sz="66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660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06" y="1140901"/>
            <a:ext cx="3551282" cy="47350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76" y="1140901"/>
            <a:ext cx="3370091" cy="47733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85144" y="6024337"/>
            <a:ext cx="4721163" cy="60016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kk-KZ" altLang="ru-RU" b="0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«Шагун» ересектерге арналған серуендеу тренажеры </a:t>
            </a:r>
            <a:endParaRPr kumimoji="0" lang="kk-KZ" altLang="ru-RU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06693" y="5993559"/>
            <a:ext cx="4402015" cy="66172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kk-KZ" altLang="ru-RU" sz="2000" b="0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«Монтессори» типіндегі оңалту тренажерлер</a:t>
            </a: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effectLst/>
              </a:rPr>
              <a:t> </a:t>
            </a:r>
            <a:endParaRPr kumimoji="0" lang="ru-RU" altLang="ru-RU" sz="20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5021" cy="1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62262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92" y="975955"/>
            <a:ext cx="4372084" cy="5386744"/>
          </a:xfrm>
          <a:prstGeom prst="round2DiagRect">
            <a:avLst>
              <a:gd name="adj1" fmla="val 16667"/>
              <a:gd name="adj2" fmla="val 307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45" y="1071991"/>
            <a:ext cx="4030141" cy="5290708"/>
          </a:xfrm>
          <a:prstGeom prst="round2DiagRect">
            <a:avLst>
              <a:gd name="adj1" fmla="val 16667"/>
              <a:gd name="adj2" fmla="val 2019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77106" y="180201"/>
            <a:ext cx="4503280" cy="784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kk-KZ" altLang="ru-RU" sz="16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Аяқ пен қолды нығайтуға арналған портативті көп функционалды шағын велосипед </a:t>
            </a:r>
            <a:endParaRPr kumimoji="0" lang="kk-KZ" altLang="ru-RU" sz="16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95180" y="180201"/>
            <a:ext cx="5312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Оңалтуға арналған параллель қоршауларымен </a:t>
            </a:r>
            <a:endParaRPr lang="kk-KZ" sz="200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200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«Support</a:t>
            </a:r>
            <a:r>
              <a:rPr lang="ru-RU" sz="200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kk-KZ" sz="200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тренажеры</a:t>
            </a:r>
            <a:endParaRPr lang="ru-RU" sz="20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7106" cy="147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2393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5927" y="420414"/>
            <a:ext cx="4133194" cy="12086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4800" b="1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sz="3600" b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Логопед </a:t>
            </a:r>
            <a:r>
              <a:rPr lang="kk-KZ" altLang="ru-RU" sz="36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маманының жұмысының негізгі бағыттары: </a:t>
            </a:r>
            <a:br>
              <a:rPr lang="kk-KZ" altLang="ru-RU" sz="36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zhant\Desktop\Инсульт\WhatsApp Image 2023-04-19 at 00.30.3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944" y="420414"/>
            <a:ext cx="4901269" cy="62993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89076" y="1851234"/>
            <a:ext cx="4624552" cy="40472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kk-KZ" altLang="ru-RU" sz="20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Логопедиялық массаж (бет және артикуляциялық бұлшықеттер, тіл массажы);</a:t>
            </a: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kk-KZ" altLang="ru-RU" sz="20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Дыбыстардың айтылуындағы ақауларды түзетуді орындайды (жалпы артикуляциялық гимнастика, тілге арналған жаттығулар);</a:t>
            </a:r>
            <a:endParaRPr kumimoji="0" lang="ru-RU" alt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kk-KZ" altLang="ru-RU" sz="20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Инсульт, бассүйек-ми жарақаты (афазия, дизартрия) кезінде сөйлеуді қалпына келтіреді;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kk-KZ" altLang="ru-RU" sz="20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Кекештену, дисфагия, дисфония т.б. </a:t>
            </a:r>
            <a:r>
              <a:rPr lang="ru-RU" altLang="ru-RU" sz="20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kumimoji="0" lang="ru-RU" altLang="ru-RU" sz="2000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үзейді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0938" cy="146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1718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6044">
            <a:off x="2361536" y="1316832"/>
            <a:ext cx="3757373" cy="4916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198">
            <a:off x="7365939" y="1319102"/>
            <a:ext cx="3773052" cy="4843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02978" y="0"/>
            <a:ext cx="10152993" cy="7989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kk-KZ" altLang="ru-RU" sz="540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kumimoji="0" lang="ru-RU" altLang="ru-RU" sz="5400" u="none" strike="noStrike" cap="none" normalizeH="0" baseline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сақ моториканы дамыту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5021" cy="1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50433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4144" y="472966"/>
            <a:ext cx="9997440" cy="577543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kk-KZ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89186" y="852359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820" y="623758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10757" y="1097308"/>
            <a:ext cx="75569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Медбике үш қатарлы </a:t>
            </a:r>
            <a:r>
              <a:rPr lang="ru-RU" sz="32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біліктілікке ие болуы керек: </a:t>
            </a:r>
            <a:endParaRPr lang="ru-RU" sz="32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</a:t>
            </a:r>
            <a:r>
              <a:rPr lang="ru-RU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ауруды </a:t>
            </a:r>
            <a:r>
              <a:rPr lang="ru-RU" sz="320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түсіну  үшін,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жүрек </a:t>
            </a:r>
            <a:r>
              <a:rPr lang="ru-RU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науқасты түсіну </a:t>
            </a:r>
            <a:r>
              <a:rPr lang="ru-RU" sz="32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320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шін,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техникалық </a:t>
            </a:r>
            <a:r>
              <a:rPr lang="ru-RU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науқастарды күту үшін</a:t>
            </a:r>
            <a:r>
              <a:rPr lang="ru-RU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320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 жазған </a:t>
            </a:r>
            <a:r>
              <a:rPr lang="ru-RU" sz="32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Флоренс Найтингейл</a:t>
            </a:r>
            <a:r>
              <a:rPr lang="ru-RU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sz="32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 </a:t>
            </a:r>
            <a:r>
              <a:rPr lang="ru-RU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 </a:t>
            </a:r>
            <a:r>
              <a:rPr lang="ru-RU" sz="320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орталығының </a:t>
            </a:r>
            <a:r>
              <a:rPr lang="ru-RU" sz="32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медбикелері осы </a:t>
            </a:r>
            <a:r>
              <a:rPr lang="ru-RU" sz="320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дағдылардың барлығына ие.</a:t>
            </a:r>
            <a:endParaRPr lang="ru-RU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2469" cy="149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37963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6855" y="1579179"/>
            <a:ext cx="9997440" cy="244628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720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</a:t>
            </a:r>
            <a:r>
              <a:rPr lang="ru-RU" sz="720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рақмет!</a:t>
            </a:r>
            <a:endParaRPr lang="ru-RU" sz="720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1448" cy="14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6533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476" y="463396"/>
            <a:ext cx="5784524" cy="569610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595" y="662152"/>
            <a:ext cx="5263749" cy="5707118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2800" i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 80% -да ишемиялық түрі кездеседі. </a:t>
            </a:r>
            <a:r>
              <a:rPr lang="ru-RU" sz="2800" i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Ишемиялық инсульт</a:t>
            </a:r>
            <a:r>
              <a:rPr lang="ru-RU" sz="2800" i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 қан</a:t>
            </a:r>
            <a:r>
              <a:rPr lang="ru-RU" sz="280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тамырларының тромбозы немесе эмболиясының нәтижесі болып табылады. </a:t>
            </a:r>
            <a:r>
              <a:rPr lang="ru-RU" sz="2800" i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 ми қан тамырларының тарылуы </a:t>
            </a:r>
            <a:r>
              <a:rPr lang="ru-RU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бітелуіне байланысты </a:t>
            </a:r>
            <a:r>
              <a:rPr lang="ru-RU" sz="280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800" i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лады. </a:t>
            </a:r>
            <a:r>
              <a:rPr lang="ru-RU" sz="280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Қанға түскен қан ұйығыштары және бөгде заттар (инъекциядан шыққан ауа көпіршіктері де болуы мүмкін) қан айналымының бұзылуына ықпал етеді. </a:t>
            </a:r>
            <a:endParaRPr lang="ru-RU" sz="28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5021" cy="1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8167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99" y="888121"/>
            <a:ext cx="5229562" cy="5037084"/>
          </a:xfrm>
        </p:spPr>
      </p:pic>
      <p:sp>
        <p:nvSpPr>
          <p:cNvPr id="4" name="Прямоугольник 3"/>
          <p:cNvSpPr/>
          <p:nvPr/>
        </p:nvSpPr>
        <p:spPr>
          <a:xfrm>
            <a:off x="6405179" y="1206061"/>
            <a:ext cx="56598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Геморрагиялық инсульт </a:t>
            </a:r>
            <a:r>
              <a:rPr lang="ru-RU" sz="2800" b="0" i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тамырдың жарылуынан немесе оның қабырғасының жұқаруынан болады. Геморрагиялық инсульт әрдайым өте тез, бірнеше минут ішінде дамиды. Ми тінінде гематома пайда болады </a:t>
            </a:r>
            <a:r>
              <a:rPr lang="ru-RU" sz="28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 жақын бөліктерді қысады. Үлкен гематома жиі хирургиялық жолмен жоюды қажет етеді</a:t>
            </a:r>
            <a:r>
              <a:rPr lang="ru-RU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5021" cy="1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8546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5467" y="106128"/>
            <a:ext cx="10078815" cy="2548172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Павлодар </a:t>
            </a:r>
            <a:r>
              <a:rPr lang="ru-RU" altLang="ru-RU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 кардиологиялық </a:t>
            </a:r>
            <a:r>
              <a:rPr lang="ru-RU" altLang="ru-RU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орталықта -  Инсульт орталығы 2021жылдың </a:t>
            </a:r>
            <a:r>
              <a:rPr lang="kk-KZ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ақпан айында </a:t>
            </a:r>
            <a:r>
              <a:rPr lang="ru-RU" altLang="ru-RU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ашылды.  Инсульт орталығы 20 </a:t>
            </a:r>
            <a:r>
              <a:rPr lang="ru-RU" altLang="ru-RU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төсекке </a:t>
            </a:r>
            <a:r>
              <a:rPr lang="ru-RU" altLang="ru-RU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арналған.  Кейін 2022 жылдың желтоқсан айынан бастап 15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 </a:t>
            </a:r>
            <a:r>
              <a:rPr lang="ru-RU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төсектері және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kk-KZ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нейрохирургиялық </a:t>
            </a:r>
            <a:r>
              <a:rPr lang="ru-RU" altLang="ru-RU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төсектер </a:t>
            </a:r>
            <a:r>
              <a:rPr lang="ru-RU" altLang="ru-RU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 бөлінді.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106127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75377"/>
            <a:ext cx="25648" cy="1064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" y="106127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832410" y="5135327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" y="106127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" y="106127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" y="106127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93989" y="212252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36635" y="228601"/>
            <a:ext cx="25648" cy="1064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" y="106127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43" y="2201918"/>
            <a:ext cx="4950643" cy="465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7220607" y="1709162"/>
            <a:ext cx="49713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 орталығында: н</a:t>
            </a:r>
            <a:r>
              <a:rPr lang="ru-RU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евролог,  нейрохирург, </a:t>
            </a:r>
            <a:r>
              <a:rPr lang="ru-RU" altLang="ru-RU" sz="280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реабилитолог, офтальмолог дәрігерлері</a:t>
            </a:r>
            <a:r>
              <a:rPr lang="ru-RU" altLang="ru-RU" sz="28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</a:t>
            </a:r>
            <a:r>
              <a:rPr lang="ru-RU" altLang="ru-RU" sz="28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altLang="ru-RU" sz="28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 мамандары </a:t>
            </a:r>
            <a:r>
              <a:rPr lang="ru-RU" altLang="ru-RU" sz="280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 істейді. С</a:t>
            </a:r>
            <a:r>
              <a:rPr lang="ru-RU" sz="280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ондай-ақ олармен бірге 13</a:t>
            </a:r>
            <a:r>
              <a:rPr lang="ru-RU" altLang="ru-RU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медбике және массажист, </a:t>
            </a:r>
            <a:r>
              <a:rPr lang="ru-RU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медбике </a:t>
            </a:r>
            <a:r>
              <a:rPr lang="ru-RU" altLang="ru-RU" sz="280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көмекшісі, </a:t>
            </a:r>
            <a:r>
              <a:rPr lang="ru-RU" sz="28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8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кіші медициналық </a:t>
            </a:r>
            <a:r>
              <a:rPr lang="ru-RU" altLang="ru-RU" sz="280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қызметкерлері де </a:t>
            </a:r>
            <a:r>
              <a:rPr lang="ru-RU" altLang="ru-RU" sz="280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 жасайды</a:t>
            </a:r>
            <a:r>
              <a:rPr lang="ru-RU" altLang="ru-RU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5021" cy="1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7343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24" y="1744717"/>
            <a:ext cx="2751720" cy="34789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99" y="3246924"/>
            <a:ext cx="3844230" cy="33010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1" y="193474"/>
            <a:ext cx="2507836" cy="30534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1" y="3490881"/>
            <a:ext cx="2507836" cy="31943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75375"/>
            <a:ext cx="22442" cy="1064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79748" y="140250"/>
            <a:ext cx="22442" cy="1064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635369" y="720498"/>
            <a:ext cx="22442" cy="1064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-230500" y="124224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3218" y="281824"/>
            <a:ext cx="45125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Бөлімшедегі палаталар - 2-3 адамға есептелген. Бөлме  функционалды төсекпен, төсек үстелдерімен,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теледидар, қабырғаға бекітілген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консольдермен жабдықталған. Консольдерде медбикені шақыру  кнопкасы,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err="1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ттегімен </a:t>
            </a:r>
            <a:r>
              <a:rPr lang="ru-RU" altLang="ru-RU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 ету жолы, жарықтандырудың үш түрі, розетка орындары орналасқан.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altLang="ru-RU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</a:t>
            </a:r>
            <a:r>
              <a:rPr lang="kk-KZ" altLang="ru-RU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өлмеде душ, раковина және дәретхана да бар.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59" y="0"/>
            <a:ext cx="1545021" cy="1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6330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3321" y="591126"/>
            <a:ext cx="9875520" cy="607054"/>
          </a:xfrm>
        </p:spPr>
        <p:txBody>
          <a:bodyPr>
            <a:noAutofit/>
          </a:bodyPr>
          <a:lstStyle/>
          <a:p>
            <a:pPr algn="ctr"/>
            <a:r>
              <a:rPr lang="kk-KZ" sz="7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Оңалту кабинеті </a:t>
            </a:r>
            <a:endParaRPr lang="ru-RU" sz="7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21" y="1334814"/>
            <a:ext cx="8523890" cy="5072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5021" cy="1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6135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13187" y="183548"/>
            <a:ext cx="9364716" cy="1199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4000" b="0" i="0" u="none" strike="noStrike" cap="none" normalizeH="0" baseline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Оңалту кабинеті келесі құрылғылармен жабдықталған </a:t>
            </a:r>
            <a:r>
              <a:rPr kumimoji="0" lang="ru-RU" altLang="ru-RU" sz="40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:</a:t>
            </a:r>
            <a:r>
              <a:rPr kumimoji="0" lang="ru-RU" altLang="ru-RU" sz="40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endParaRPr kumimoji="0" lang="ru-RU" altLang="ru-RU" sz="40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3187" y="1818289"/>
            <a:ext cx="97115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k-KZ" altLang="ru-RU" sz="20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Аяқтарды пассивті оңалту аппараты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k-KZ" altLang="ru-RU" sz="20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Функционалдық электростимуляциясы және био кері байланысы бар оңалту тренажері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k-KZ" altLang="ru-RU" sz="20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"Кинезо-Эксперт" терапиялық массаж үстелі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k-KZ" altLang="ru-RU" sz="20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«Шагун» ересектерге арналған серуендеу тренажеры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k-KZ" altLang="ru-RU" sz="20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"Ergo" ұсақ моториканы қалпына келтіру кабинеті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k-KZ" altLang="ru-RU" sz="20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Аяқ пен қолды нығайтуға арналған портативті көп функционалды шағын велосипед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k-KZ" altLang="ru-RU" sz="20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Салмақты теңелтуге төбелік оңалту жүйесі "Reha", 12 метр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k-KZ" altLang="ru-RU" sz="20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Батарея мен қашықтан басқару пульті бар вертикализацияға арналған процедуралық үстел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k-KZ" altLang="ru-RU" sz="2000" smtClean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Оңалтуға </a:t>
            </a:r>
            <a:r>
              <a:rPr lang="kk-KZ" altLang="ru-RU" sz="20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арналған параллельді кедергілерімен қоршаулар "Support"</a:t>
            </a:r>
            <a:r>
              <a:rPr lang="ru-RU" altLang="ru-RU" sz="1050"/>
              <a:t> </a:t>
            </a:r>
            <a:r>
              <a:rPr lang="kk-KZ" altLang="ru-RU" sz="24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тренажеры</a:t>
            </a:r>
            <a:endParaRPr lang="ru-RU" altLang="ru-RU" sz="2400">
              <a:latin typeface="Arial" panose="020b060402020202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k-KZ" altLang="ru-RU" sz="2000" smtClean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Тактильді </a:t>
            </a:r>
            <a:r>
              <a:rPr lang="kk-KZ" altLang="ru-RU" sz="20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жол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k-KZ" altLang="ru-RU" sz="20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Монтессори типіндегі оңалту </a:t>
            </a:r>
            <a:r>
              <a:rPr lang="kk-KZ" altLang="ru-RU" sz="2000" smtClean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тренажерлері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5"/>
            <a:ext cx="1545021" cy="1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9346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706173" y="1039265"/>
            <a:ext cx="9997440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altLang="ru-RU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бойынша  2 </a:t>
            </a:r>
            <a:r>
              <a:rPr lang="ru-RU" altLang="ru-RU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 ішінде инсульт орталығында </a:t>
            </a: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-1392 </a:t>
            </a:r>
            <a:r>
              <a:rPr lang="ru-RU" altLang="ru-RU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науқас </a:t>
            </a:r>
            <a:r>
              <a:rPr lang="ru-RU" altLang="ru-RU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емделді, оның </a:t>
            </a:r>
            <a:r>
              <a:rPr lang="ru-RU" altLang="ru-RU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 </a:t>
            </a: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еморрагиялық инсульт - 164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Ишемиялық инсульт – 942</a:t>
            </a:r>
          </a:p>
          <a:p>
            <a:pPr marL="82296" indent="0" algn="just">
              <a:buNone/>
            </a:pPr>
            <a:endParaRPr lang="ru-RU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Төсек жұмысының </a:t>
            </a:r>
            <a:r>
              <a:rPr lang="ru-RU" altLang="ru-RU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нормасы 12 </a:t>
            </a: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айда </a:t>
            </a: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330 </a:t>
            </a:r>
            <a:r>
              <a:rPr lang="ru-RU" altLang="ru-RU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 болса, </a:t>
            </a:r>
            <a:r>
              <a:rPr lang="ru-RU" altLang="ru-RU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 орталықта </a:t>
            </a:r>
            <a:r>
              <a:rPr lang="ru-RU" altLang="ru-RU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 324 күн болады. 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mtClean="0"/>
          </a:p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592286" y="4825081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5021" cy="1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8852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Arial"/>
        <a:cs typeface="Arial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Solstice</Template>
  <Company/>
  <PresentationFormat>Широкоэкранный</PresentationFormat>
  <Paragraphs>89</Paragraphs>
  <Slides>25</Slides>
  <Notes>0</Notes>
  <TotalTime>1197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6">
      <vt:lpstr>Arial</vt:lpstr>
      <vt:lpstr>Gill Sans MT</vt:lpstr>
      <vt:lpstr>Wingdings 2</vt:lpstr>
      <vt:lpstr>Verdana</vt:lpstr>
      <vt:lpstr>Times New Roman</vt:lpstr>
      <vt:lpstr>Calibri</vt:lpstr>
      <vt:lpstr>Roboto_light</vt:lpstr>
      <vt:lpstr>inherit</vt:lpstr>
      <vt:lpstr>Wingdings</vt:lpstr>
      <vt:lpstr>Courier New</vt:lpstr>
      <vt:lpstr>Солнцестояние</vt:lpstr>
      <vt:lpstr>PowerPoint Presentation</vt:lpstr>
      <vt:lpstr>          Теориялық бөлім</vt:lpstr>
      <vt:lpstr>PowerPoint Presentation</vt:lpstr>
      <vt:lpstr>PowerPoint Presentation</vt:lpstr>
      <vt:lpstr>PowerPoint Presentation</vt:lpstr>
      <vt:lpstr>PowerPoint Presentation</vt:lpstr>
      <vt:lpstr>Оңалту кабинеті </vt:lpstr>
      <vt:lpstr>Оңалту кабинеті келесі құрылғылармен жабдықталған : </vt:lpstr>
      <vt:lpstr>PowerPoint Presentation</vt:lpstr>
      <vt:lpstr>Мейірбикелік үрдіс</vt:lpstr>
      <vt:lpstr>Инсульттан кейінгі жеңіл жағдайдағы көмек</vt:lpstr>
      <vt:lpstr>Инсульттан кейінгі ауыр жағдайдағы көмек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Қозғалыс белсенділігінің жеңіл төмендеуі кезіндегі көмек. </vt:lpstr>
      <vt:lpstr>PowerPoint Presentation</vt:lpstr>
      <vt:lpstr>Ерте оңалту кезені</vt:lpstr>
      <vt:lpstr>PowerPoint Presentation</vt:lpstr>
      <vt:lpstr>  Логопед маманының жұмысының негізгі бағыттары:  </vt:lpstr>
      <vt:lpstr>Ұсақ моториканы дамыту 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Доброе утро Жантен4ик</dc:creator>
  <cp:lastModifiedBy>Доброе утро Жантен4ик</cp:lastModifiedBy>
  <cp:revision>97</cp:revision>
  <dcterms:created xsi:type="dcterms:W3CDTF">2023-04-18T09:47:16Z</dcterms:created>
  <dcterms:modified xsi:type="dcterms:W3CDTF">2023-08-08T05:19:55Z</dcterms:modified>
</cp:coreProperties>
</file>