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83" r:id="rId5"/>
    <p:sldId id="284" r:id="rId6"/>
    <p:sldId id="276" r:id="rId7"/>
    <p:sldId id="277" r:id="rId8"/>
    <p:sldId id="274" r:id="rId9"/>
    <p:sldId id="275" r:id="rId10"/>
    <p:sldId id="272" r:id="rId11"/>
    <p:sldId id="287" r:id="rId12"/>
    <p:sldId id="288" r:id="rId13"/>
    <p:sldId id="294" r:id="rId14"/>
    <p:sldId id="279" r:id="rId15"/>
    <p:sldId id="267" r:id="rId16"/>
    <p:sldId id="295" r:id="rId17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46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slide" Target="slides/slide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старше 51год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2019год</c:v>
                </c:pt>
                <c:pt idx="1">
                  <c:v>2020год</c:v>
                </c:pt>
                <c:pt idx="2">
                  <c:v>2021год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0.18</c:v>
                </c:pt>
                <c:pt idx="1">
                  <c:v>0.2</c:v>
                </c:pt>
                <c:pt idx="2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35-50 год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2019год</c:v>
                </c:pt>
                <c:pt idx="1">
                  <c:v>2020год</c:v>
                </c:pt>
                <c:pt idx="2">
                  <c:v>2021год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0.15</c:v>
                </c:pt>
                <c:pt idx="1">
                  <c:v>0.66</c:v>
                </c:pt>
                <c:pt idx="2">
                  <c:v>0.43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26-35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2019год</c:v>
                </c:pt>
                <c:pt idx="1">
                  <c:v>2020год</c:v>
                </c:pt>
                <c:pt idx="2">
                  <c:v>2021год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0.2</c:v>
                </c:pt>
                <c:pt idx="1">
                  <c:v>0.29</c:v>
                </c:pt>
                <c:pt idx="2">
                  <c:v>0.23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18-25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2019год</c:v>
                </c:pt>
                <c:pt idx="1">
                  <c:v>2020год</c:v>
                </c:pt>
                <c:pt idx="2">
                  <c:v>2021год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0.18</c:v>
                </c:pt>
                <c:pt idx="1">
                  <c:v>0.17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18111744"/>
        <c:axId val="72843264"/>
      </c:barChart>
      <c:catAx>
        <c:axId val="118111744"/>
        <c:scaling>
          <c:orientation/>
        </c:scaling>
        <c:delete val="0"/>
        <c:axPos val="l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72843264"/>
        <c:crosses val="autoZero"/>
        <c:auto val="0"/>
        <c:lblAlgn val="ctr"/>
        <c:lblOffset/>
        <c:noMultiLvlLbl val="0"/>
      </c:catAx>
      <c:valAx>
        <c:axId val="72843264"/>
        <c:scaling>
          <c:orientation/>
        </c:scaling>
        <c:delete val="0"/>
        <c:axPos val="b"/>
        <c:majorGridlines/>
        <c:numFmt formatCode="0%" sourceLinked="1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118111744"/>
        <c:crosses val="autoZero"/>
        <c:crossBetween val="between"/>
      </c:valAx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 sz="1800" b="0" i="0" u="none" strike="noStrike" kern="1200" baseline="0" smtId="4294967295">
            <a:solidFill>
              <a:schemeClr val="tx1"/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133064746856689"/>
          <c:y val="0.054841473698616028"/>
          <c:w val="0.33481884002685547"/>
          <c:h val="0.825529873371124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2019год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незаконченное высшее</c:v>
                </c:pt>
                <c:pt idx="1">
                  <c:v>Среднее специальное</c:v>
                </c:pt>
                <c:pt idx="2">
                  <c:v>Высшее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100</c:v>
                </c:pt>
                <c:pt idx="2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2020год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незаконченное высшее</c:v>
                </c:pt>
                <c:pt idx="1">
                  <c:v>Среднее специальное</c:v>
                </c:pt>
                <c:pt idx="2">
                  <c:v>Высшее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128</c:v>
                </c:pt>
                <c:pt idx="2">
                  <c:v>52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Лист1!$A$2:$A$4</c:f>
              <c:strCache>
                <c:ptCount val="3"/>
                <c:pt idx="0">
                  <c:v>незаконченное высшее</c:v>
                </c:pt>
                <c:pt idx="1">
                  <c:v>Среднее специальное</c:v>
                </c:pt>
                <c:pt idx="2">
                  <c:v>Высшее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118</c:v>
                </c:pt>
                <c:pt idx="2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42965504"/>
        <c:axId val="51403520"/>
      </c:barChart>
      <c:catAx>
        <c:axId val="42965504"/>
        <c:scaling>
          <c:orientation/>
        </c:scaling>
        <c:delete val="0"/>
        <c:axPos val="l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600" b="0" i="0" u="none" strike="noStrike" kern="1200" baseline="0" smtId="4294967295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 sz="1600" b="0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txPr>
        <c:crossAx val="51403520"/>
        <c:crosses val="autoZero"/>
        <c:auto val="0"/>
        <c:lblAlgn val="ctr"/>
        <c:lblOffset/>
        <c:noMultiLvlLbl val="0"/>
      </c:catAx>
      <c:valAx>
        <c:axId val="51403520"/>
        <c:scaling>
          <c:orientation/>
        </c:scaling>
        <c:delete val="0"/>
        <c:axPos val="b"/>
        <c:majorGridlines/>
        <c:numFmt formatCode="General" sourceLinked="1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42965504"/>
        <c:crosses val="autoZero"/>
        <c:crossBetween val="between"/>
      </c:valAx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0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0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Лист1!$A$2:$A$6</c:f>
              <c:strCache>
                <c:ptCount val="5"/>
                <c:pt idx="0">
                  <c:v>более 10 лет</c:v>
                </c:pt>
                <c:pt idx="1">
                  <c:v>5-10 лет</c:v>
                </c:pt>
                <c:pt idx="2">
                  <c:v>2-5 лет</c:v>
                </c:pt>
                <c:pt idx="3">
                  <c:v>1-2 года</c:v>
                </c:pt>
                <c:pt idx="4">
                  <c:v>до 1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</c:v>
                </c:pt>
                <c:pt idx="1">
                  <c:v>42</c:v>
                </c:pt>
                <c:pt idx="2">
                  <c:v>44</c:v>
                </c:pt>
                <c:pt idx="3">
                  <c:v>16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Лист1!$A$2:$A$6</c:f>
              <c:strCache>
                <c:ptCount val="5"/>
                <c:pt idx="0">
                  <c:v>более 10 лет</c:v>
                </c:pt>
                <c:pt idx="1">
                  <c:v>5-10 лет</c:v>
                </c:pt>
                <c:pt idx="2">
                  <c:v>2-5 лет</c:v>
                </c:pt>
                <c:pt idx="3">
                  <c:v>1-2 года</c:v>
                </c:pt>
                <c:pt idx="4">
                  <c:v>до 1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46</c:v>
                </c:pt>
                <c:pt idx="1">
                  <c:v>51</c:v>
                </c:pt>
                <c:pt idx="2">
                  <c:v>56</c:v>
                </c:pt>
                <c:pt idx="3">
                  <c:v>22</c:v>
                </c:pt>
                <c:pt idx="4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Лист1!$A$2:$A$6</c:f>
              <c:strCache>
                <c:ptCount val="5"/>
                <c:pt idx="0">
                  <c:v>более 10 лет</c:v>
                </c:pt>
                <c:pt idx="1">
                  <c:v>5-10 лет</c:v>
                </c:pt>
                <c:pt idx="2">
                  <c:v>2-5 лет</c:v>
                </c:pt>
                <c:pt idx="3">
                  <c:v>1-2 года</c:v>
                </c:pt>
                <c:pt idx="4">
                  <c:v>до 1 года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35</c:v>
                </c:pt>
                <c:pt idx="1">
                  <c:v>43</c:v>
                </c:pt>
                <c:pt idx="2">
                  <c:v>50</c:v>
                </c:pt>
                <c:pt idx="3">
                  <c:v>24</c:v>
                </c:pt>
                <c:pt idx="4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25712896"/>
        <c:axId val="72847872"/>
      </c:barChart>
      <c:catAx>
        <c:axId val="125712896"/>
        <c:scaling>
          <c:orientation/>
        </c:scaling>
        <c:delete val="0"/>
        <c:axPos val="l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72847872"/>
        <c:crosses val="autoZero"/>
        <c:auto val="0"/>
        <c:lblAlgn val="ctr"/>
        <c:lblOffset/>
        <c:noMultiLvlLbl val="0"/>
      </c:catAx>
      <c:valAx>
        <c:axId val="72847872"/>
        <c:scaling>
          <c:orientation/>
        </c:scaling>
        <c:delete val="0"/>
        <c:axPos val="b"/>
        <c:majorGridlines/>
        <c:numFmt formatCode="General" sourceLinked="1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125712896"/>
        <c:crosses val="autoZero"/>
        <c:crossBetween val="between"/>
      </c:valAx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 sz="1800" b="0" i="0" u="none" strike="noStrike" kern="1200" baseline="0" smtId="4294967295">
            <a:solidFill>
              <a:schemeClr val="tx1"/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ru-RU"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mtClean="0"/>
              <a:t> </a:t>
            </a:r>
            <a:endParaRPr lang="en-US"/>
          </a:p>
        </c:rich>
      </c:tx>
      <c:overlay val="0"/>
      <c:txPr>
        <a:bodyPr/>
        <a:p>
          <a:pPr>
            <a:defRPr/>
          </a:pPr>
        </a:p>
      </c:txPr>
    </c:title>
    <c:autoTitleDeleted val="0"/>
    <c:view3D>
      <c:rotX val="30"/>
      <c:rotY/>
      <c:rAngAx val="0"/>
    </c:view3D>
    <c:plotArea>
      <c:layout>
        <c:manualLayout>
          <c:layoutTarget val="inner"/>
          <c:xMode val="edge"/>
          <c:yMode val="edge"/>
          <c:x val="0.10542009770870209"/>
          <c:y val="0.12085173279047012"/>
          <c:w val="0.57686424255371094"/>
          <c:h val="0.7723264098167419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explosion val="4"/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extLst/>
          </c:dLbls>
          <c:cat>
            <c:strRef>
              <c:f>Лист1!$A$2:$A$4</c:f>
              <c:strCache>
                <c:ptCount val="3"/>
                <c:pt idx="0">
                  <c:v>средняя </c:v>
                </c:pt>
                <c:pt idx="1">
                  <c:v>слабая</c:v>
                </c:pt>
                <c:pt idx="2">
                  <c:v>сильная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1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1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/>
      <c:rAngAx val="0"/>
    </c:view3D>
    <c:plotArea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explosion val="7"/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extLst/>
          </c:dLbls>
          <c:cat>
            <c:strRef>
              <c:f>Лист1!$A$2:$A$4</c:f>
              <c:strCache>
                <c:ptCount val="3"/>
                <c:pt idx="0">
                  <c:v>сильная </c:v>
                </c:pt>
                <c:pt idx="1">
                  <c:v>средняя</c:v>
                </c:pt>
                <c:pt idx="2">
                  <c:v>слабая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</c:v>
                </c:pt>
                <c:pt idx="1">
                  <c:v>0.3</c:v>
                </c:pt>
                <c:pt idx="2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1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1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/>
      <c:rAngAx val="0"/>
      <c:perspective val="0"/>
    </c:view3D>
    <c:plotArea>
      <c:layout>
        <c:manualLayout>
          <c:layoutTarget val="inner"/>
          <c:xMode val="edge"/>
          <c:yMode val="edge"/>
          <c:x val="0.088015705347061157"/>
          <c:y val="0.030100565403699875"/>
          <c:w val="0.58806300163269043"/>
          <c:h val="0.815620601177215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/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ниже среднего</c:v>
                </c:pt>
                <c:pt idx="3">
                  <c:v>нижний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0.3</c:v>
                </c:pt>
                <c:pt idx="2">
                  <c:v>0.2</c:v>
                </c:pt>
                <c:pt idx="3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1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1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0"/>
      <c:rAngAx val="0"/>
      <c:perspective val="20"/>
    </c:view3D>
    <c:plotArea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/>
          </c:dLbls>
          <c:cat>
            <c:strRef>
              <c:f>Лист1!$A$2:$A$5</c:f>
              <c:strCache>
                <c:ptCount val="4"/>
                <c:pt idx="0">
                  <c:v>очень высокий</c:v>
                </c:pt>
                <c:pt idx="1">
                  <c:v>высокий</c:v>
                </c:pt>
                <c:pt idx="2">
                  <c:v>средний</c:v>
                </c:pt>
                <c:pt idx="3">
                  <c:v>ниже среднего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</c:v>
                </c:pt>
                <c:pt idx="1">
                  <c:v>0.3</c:v>
                </c:pt>
                <c:pt idx="2">
                  <c:v>0.3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1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1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слабая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0.3</c:v>
                </c:pt>
                <c:pt idx="1">
                  <c:v>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сильная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0.1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26569472"/>
        <c:axId val="98685440"/>
      </c:barChart>
      <c:catAx>
        <c:axId val="126569472"/>
        <c:scaling>
          <c:orientation/>
        </c:scaling>
        <c:delete val="0"/>
        <c:axPos val="b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98685440"/>
        <c:crosses val="autoZero"/>
        <c:auto val="0"/>
        <c:lblAlgn val="ctr"/>
        <c:lblOffset/>
        <c:noMultiLvlLbl val="0"/>
      </c:catAx>
      <c:valAx>
        <c:axId val="98685440"/>
        <c:scaling>
          <c:orientation/>
        </c:scaling>
        <c:delete val="0"/>
        <c:axPos val="l"/>
        <c:majorGridlines/>
        <c:numFmt formatCode="0%" sourceLinked="1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126569472"/>
        <c:crosses val="autoZero"/>
        <c:crossBetween val="between"/>
      </c:valAx>
      <c:spPr>
        <a:noFill/>
        <a:ln>
          <a:noFill/>
        </a:ln>
        <a:effectLst/>
      </c:spPr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0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0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95963394641876"/>
          <c:y val="0.0513860285282135"/>
          <c:w val="0.47522881627082825"/>
          <c:h val="0.71836930513381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 sz="1800" b="0" i="0" u="none" strike="noStrike" kern="1200" baseline="0" smtId="4294967295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</c:v>
                </c:pt>
                <c:pt idx="1">
                  <c:v>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низкий среднего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0.2</c:v>
                </c:pt>
                <c:pt idx="1">
                  <c:v>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Лист1!$D$2:$D$3</c:f>
              <c:numCache>
                <c:formatCode>0%</c:formatCode>
                <c:ptCount val="2"/>
                <c:pt idx="0">
                  <c:v>0.3</c:v>
                </c:pt>
                <c:pt idx="1">
                  <c:v>0.5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p>
                <a:pPr>
                  <a:defRPr lang="ru-RU" sz="1800" b="1" i="0" u="none" strike="noStrike" kern="1200" baseline="0" smtId="4294967295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 sz="1800" b="1" i="0" u="none" strike="noStrike" kern="1200" baseline="0" smtId="4294967295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/>
          </c:dLbls>
          <c:cat>
            <c:strRef>
              <c:f>Лист1!$A$2:$A$3</c:f>
              <c:strCache>
                <c:ptCount val="2"/>
                <c:pt idx="0">
                  <c:v>начало эксперимента</c:v>
                </c:pt>
                <c:pt idx="1">
                  <c:v>конец эксперимента</c:v>
                </c:pt>
              </c:strCache>
            </c:strRef>
          </c:cat>
          <c:val>
            <c:numRef>
              <c:f>Лист1!$E$2:$E$3</c:f>
              <c:numCache>
                <c:formatCode>0%</c:formatCode>
                <c:ptCount val="2"/>
                <c:pt idx="0">
                  <c:v>0.1</c:v>
                </c:pt>
                <c:pt idx="1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126569984"/>
        <c:axId val="98687168"/>
      </c:barChart>
      <c:catAx>
        <c:axId val="126569984"/>
        <c:scaling>
          <c:orientation/>
        </c:scaling>
        <c:delete val="0"/>
        <c:axPos val="b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98687168"/>
        <c:crosses val="autoZero"/>
        <c:auto val="0"/>
        <c:lblAlgn val="ctr"/>
        <c:lblOffset/>
        <c:noMultiLvlLbl val="0"/>
      </c:catAx>
      <c:valAx>
        <c:axId val="98687168"/>
        <c:scaling>
          <c:orientation/>
        </c:scaling>
        <c:delete val="0"/>
        <c:axPos val="l"/>
        <c:majorGridlines/>
        <c:numFmt formatCode="0%" sourceLinked="1"/>
        <c:majorTickMark val="out"/>
        <c:minorTickMark val="none"/>
        <c:txPr>
          <a:bodyPr rot="-60000000" spcFirstLastPara="0" vertOverflow="ellipsis" vert="horz" wrap="square" anchor="ctr" anchorCtr="1"/>
          <a:p>
            <a:pPr>
              <a:defRPr lang="ru-RU" sz="1800" b="0" i="0" u="none" strike="noStrike" kern="1200" baseline="0" smtId="42949672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 sz="18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txPr>
        <c:crossAx val="126569984"/>
        <c:crosses val="autoZero"/>
        <c:crossBetween val="between"/>
      </c:valAx>
      <c:spPr>
        <a:noFill/>
        <a:ln>
          <a:noFill/>
        </a:ln>
        <a:effectLst/>
      </c:spPr>
    </c:plotArea>
    <c:legend>
      <c:legendPos/>
      <c:overlay val="0"/>
      <c:txPr>
        <a:bodyPr rot="0" spcFirstLastPara="0" vertOverflow="ellipsis" vert="horz" wrap="square" anchor="ctr" anchorCtr="1"/>
        <a:p>
          <a:pPr>
            <a:defRPr lang="ru-RU" sz="1800" b="0" i="0" u="none" strike="noStrike" kern="1200" baseline="0" smtId="4294967295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 sz="1800" b="0" i="0" u="none" strike="noStrike" kern="1200" baseline="0" smtId="4294967295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c:txPr>
    </c:legend>
    <c:plotVisOnly val="1"/>
    <c:dispBlanksAs val="gap"/>
    <c:showDLblsOverMax val="0"/>
  </c:chart>
  <c:txPr>
    <a:bodyPr/>
    <a:p>
      <a:pPr>
        <a:defRPr lang="ru-RU" sz="1800" smtId="4294967295"/>
      </a:pPr>
      <a:endParaRPr lang="ru-RU" sz="1800" smtId="4294967295"/>
    </a:p>
  </c:txPr>
  <c:externalData r:id="rId1">
    <c:autoUpdate val="0"/>
  </c:externalData>
</c:chartSpace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873AA920-F721-42C8-AFB9-6544283253C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4A3800-49CB-4F28-BBB3-0585FD957DBE}" type="parTrans" cxnId="{E345F747-CF3F-4EDE-88E4-613B289D9302}">
      <dgm:prSet/>
      <dgm:spPr/>
      <dgm:t>
        <a:bodyPr/>
        <a:lstStyle/>
        <a:p>
          <a:endParaRPr lang="ru-RU"/>
        </a:p>
      </dgm:t>
    </dgm:pt>
    <dgm:pt modelId="{57F4A9AF-3D05-4E31-B6E8-0EEE06A1A613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32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 исследования:</a:t>
          </a:r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3F6B38-E004-4436-BD3B-012027473DF0}" type="parTrans" cxnId="{B8ADFAA9-7088-4BAF-A75B-4E5B6C4D62FF}">
      <dgm:prSet/>
      <dgm:spPr/>
      <dgm:t>
        <a:bodyPr/>
        <a:lstStyle/>
        <a:p>
          <a:endParaRPr lang="ru-RU"/>
        </a:p>
      </dgm:t>
    </dgm:pt>
    <dgm:pt modelId="{84E03C55-1C71-4F18-AA9B-7514C579F6A3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лидерских качеств среднего медицинского персонала на примере КГП на ПХВ «Павлодарская городская больница № 3» и разработка мер по их совершенствованию.</a:t>
          </a:r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FD36A1-80FE-466E-9304-C97DA031B867}" type="sibTrans" cxnId="{B8ADFAA9-7088-4BAF-A75B-4E5B6C4D62FF}">
      <dgm:prSet/>
      <dgm:spPr/>
      <dgm:t>
        <a:bodyPr/>
        <a:lstStyle/>
        <a:p>
          <a:endParaRPr lang="ru-RU"/>
        </a:p>
      </dgm:t>
    </dgm:pt>
    <dgm:pt modelId="{238AA741-C529-4DD1-A445-435939DAB162}" type="sibTrans" cxnId="{E345F747-CF3F-4EDE-88E4-613B289D9302}">
      <dgm:prSet/>
      <dgm:spPr/>
      <dgm:t>
        <a:bodyPr/>
        <a:lstStyle/>
        <a:p>
          <a:endParaRPr lang="ru-RU"/>
        </a:p>
      </dgm:t>
    </dgm:pt>
    <dgm:pt modelId="{8C0FD2F5-89CB-4196-910B-EC2FF7DCF744}" type="parTrans" cxnId="{369E2624-A04D-487C-AD3D-4613F50BB3DE}">
      <dgm:prSet/>
      <dgm:spPr/>
      <dgm:t>
        <a:bodyPr/>
        <a:lstStyle/>
        <a:p>
          <a:endParaRPr lang="ru-RU"/>
        </a:p>
      </dgm:t>
    </dgm:pt>
    <dgm:pt modelId="{322542F5-91F5-4C6E-AFFC-2AEA44EF02B5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Задачи исследования</a:t>
          </a:r>
          <a:r>
            <a:rPr lang="ru-RU" sz="280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2EFD54-8EB5-4827-8D1D-BE1EE893910A}" type="parTrans" cxnId="{C1596462-C4F8-40F8-85AC-A564742FE8DB}">
      <dgm:prSet/>
      <dgm:spPr/>
      <dgm:t>
        <a:bodyPr/>
        <a:lstStyle/>
        <a:p>
          <a:endParaRPr lang="ru-RU"/>
        </a:p>
      </dgm:t>
    </dgm:pt>
    <dgm:pt modelId="{4960EC08-6635-44B6-B80D-16C7B06DC45A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400" smtClean="0"/>
            <a:t>- </a:t>
          </a:r>
          <a:r>
            <a:rPr lang="ru-RU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изучить понятия и сущность управленческой компетентности среднего медицинского персонала как важного  компонента качества лидера;</a:t>
          </a:r>
          <a:endParaRPr lang="ru-RU" sz="2400"/>
        </a:p>
      </dgm:t>
    </dgm:pt>
    <dgm:pt modelId="{F7A6AFB4-92E0-4614-92A4-1C332DD1A484}" type="sibTrans" cxnId="{C1596462-C4F8-40F8-85AC-A564742FE8DB}">
      <dgm:prSet/>
      <dgm:spPr/>
      <dgm:t>
        <a:bodyPr/>
        <a:lstStyle/>
        <a:p>
          <a:endParaRPr lang="ru-RU"/>
        </a:p>
      </dgm:t>
    </dgm:pt>
    <dgm:pt modelId="{CAE3D0F5-3846-43A3-BB68-B7E5E75ADF49}" type="parTrans" cxnId="{B67AE8B4-E1C2-40D9-8D19-EC4F5B1F6F81}">
      <dgm:prSet/>
      <dgm:spPr/>
      <dgm:t>
        <a:bodyPr/>
        <a:lstStyle/>
        <a:p>
          <a:endParaRPr lang="ru-RU"/>
        </a:p>
      </dgm:t>
    </dgm:pt>
    <dgm:pt modelId="{FF00EB1F-E5C6-4781-BC70-87DEAF7917B9}">
      <dgm:prSet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- проанализировать  реализацию лидерства у медицинских сестер КГП на ПХВ «Павлодарская городская больница №3»;</a:t>
          </a:r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3223DB-DD15-4A6E-AA43-3BB99BF4DA2E}" type="sibTrans" cxnId="{B67AE8B4-E1C2-40D9-8D19-EC4F5B1F6F81}">
      <dgm:prSet/>
      <dgm:spPr/>
      <dgm:t>
        <a:bodyPr/>
        <a:lstStyle/>
        <a:p>
          <a:endParaRPr lang="ru-RU"/>
        </a:p>
      </dgm:t>
    </dgm:pt>
    <dgm:pt modelId="{9C2D5931-5B21-43F9-BAFE-76FF254019FF}" type="parTrans" cxnId="{E67E69AD-BBAA-48B6-AF83-3F787C56DFD7}">
      <dgm:prSet/>
      <dgm:spPr/>
      <dgm:t>
        <a:bodyPr/>
        <a:lstStyle/>
        <a:p>
          <a:endParaRPr lang="ru-RU"/>
        </a:p>
      </dgm:t>
    </dgm:pt>
    <dgm:pt modelId="{50DD8FD5-D160-4017-9942-2257DA294DCE}">
      <dgm:prSet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- разработать рекомендации по развитию лидерских качеств у медицинских сестер КГП на ПХВ «Павлодарская городская больница №3».</a:t>
          </a:r>
          <a:endParaRPr lang="ru-RU" sz="16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10C6AD-D4D0-415F-B3AB-3B759258637A}" type="sibTrans" cxnId="{E67E69AD-BBAA-48B6-AF83-3F787C56DFD7}">
      <dgm:prSet/>
      <dgm:spPr/>
      <dgm:t>
        <a:bodyPr/>
        <a:lstStyle/>
        <a:p>
          <a:endParaRPr lang="ru-RU"/>
        </a:p>
      </dgm:t>
    </dgm:pt>
    <dgm:pt modelId="{5911337F-2D94-4799-9484-6AAB38377A5F}" type="parTrans" cxnId="{F254E030-AC46-4D15-B33F-85C938A2FF9C}">
      <dgm:prSet/>
      <dgm:spPr/>
      <dgm:t>
        <a:bodyPr/>
        <a:lstStyle/>
        <a:p>
          <a:endParaRPr lang="ru-RU"/>
        </a:p>
      </dgm:t>
    </dgm:pt>
    <dgm:pt modelId="{978F28E4-AEBC-4BDF-B120-1188418DDC45}">
      <dgm:prSet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endParaRPr lang="ru-RU" sz="2400"/>
        </a:p>
      </dgm:t>
    </dgm:pt>
    <dgm:pt modelId="{F9EC055B-F74F-4302-88BD-231DC3572A74}" type="sibTrans" cxnId="{F254E030-AC46-4D15-B33F-85C938A2FF9C}">
      <dgm:prSet/>
      <dgm:spPr/>
      <dgm:t>
        <a:bodyPr/>
        <a:lstStyle/>
        <a:p>
          <a:endParaRPr lang="ru-RU"/>
        </a:p>
      </dgm:t>
    </dgm:pt>
    <dgm:pt modelId="{D1A54EBC-C8F0-4531-A430-BB616216DD79}" type="sibTrans" cxnId="{369E2624-A04D-487C-AD3D-4613F50BB3DE}">
      <dgm:prSet/>
      <dgm:spPr/>
      <dgm:t>
        <a:bodyPr/>
        <a:lstStyle/>
        <a:p>
          <a:endParaRPr lang="ru-RU"/>
        </a:p>
      </dgm:t>
    </dgm:pt>
    <dgm:pt modelId="{5E6E9E06-CAE4-42A5-A9CF-A51C302754D7}" type="pres">
      <dgm:prSet presAssocID="{873AA920-F721-42C8-AFB9-6544283253C8}" presName="Name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DD2A869-F9D0-4914-AA4D-130A0B743F00}" type="pres">
      <dgm:prSet presAssocID="{57F4A9AF-3D05-4E31-B6E8-0EEE06A1A613}" presName="linNode"/>
      <dgm:spPr/>
      <dgm:t>
        <a:bodyPr/>
        <a:lstStyle/>
        <a:p/>
      </dgm:t>
    </dgm:pt>
    <dgm:pt modelId="{AA25BBEB-CFCA-47EC-96A1-BF939CE26141}" type="pres">
      <dgm:prSet presAssocID="{57F4A9AF-3D05-4E31-B6E8-0EEE06A1A613}" presName="parentShp" presStyleLbl="node1" presStyleCnt="2" custScaleY="368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14DE4-61D6-4FCE-B5B1-61CDC8FBFF4A}" type="pres">
      <dgm:prSet presAssocID="{57F4A9AF-3D05-4E31-B6E8-0EEE06A1A613}" presName="childShp" presStyleLbl="bgAccFollowNode1" presStyleCnt="2" custScaleY="392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63E99-A6FB-4090-9809-943BC69F0EEE}" type="pres">
      <dgm:prSet presAssocID="{238AA741-C529-4DD1-A445-435939DAB162}" presName="spacing"/>
      <dgm:spPr/>
      <dgm:t>
        <a:bodyPr/>
        <a:lstStyle/>
        <a:p/>
      </dgm:t>
    </dgm:pt>
    <dgm:pt modelId="{B4F78F9C-342F-4EB2-B899-BE97F4B2C2CF}" type="pres">
      <dgm:prSet presAssocID="{322542F5-91F5-4C6E-AFFC-2AEA44EF02B5}" presName="linNode"/>
      <dgm:spPr/>
      <dgm:t>
        <a:bodyPr/>
        <a:lstStyle/>
        <a:p/>
      </dgm:t>
    </dgm:pt>
    <dgm:pt modelId="{3B2C2F6D-21E1-42BD-B76D-F4D92B0ED51D}" type="pres">
      <dgm:prSet presAssocID="{322542F5-91F5-4C6E-AFFC-2AEA44EF02B5}" presName="parentShp" presStyleLbl="node1" presStyleIdx="1" presStyleCnt="2" custScaleY="827236" custLinFactNeighborX="-1608" custLinFactNeighborY="14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E5269-217B-4C30-ABC3-FEE394E930C0}" type="pres">
      <dgm:prSet presAssocID="{322542F5-91F5-4C6E-AFFC-2AEA44EF02B5}" presName="childShp" presStyleLbl="bgAccFollowNode1" presStyleIdx="1" presStyleCnt="2" custScaleX="113582" custScaleY="951629" custLinFactNeighborX="-1564" custLinFactNeighborY="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45F747-CF3F-4EDE-88E4-613B289D9302}" srcId="{873AA920-F721-42C8-AFB9-6544283253C8}" destId="{57F4A9AF-3D05-4E31-B6E8-0EEE06A1A613}" srcOrd="0" destOrd="0" parTransId="{A64A3800-49CB-4F28-BBB3-0585FD957DBE}" sibTransId="{238AA741-C529-4DD1-A445-435939DAB162}"/>
    <dgm:cxn modelId="{B8ADFAA9-7088-4BAF-A75B-4E5B6C4D62FF}" srcId="{57F4A9AF-3D05-4E31-B6E8-0EEE06A1A613}" destId="{84E03C55-1C71-4F18-AA9B-7514C579F6A3}" srcOrd="0" destOrd="0" parTransId="{BD3F6B38-E004-4436-BD3B-012027473DF0}" sibTransId="{53FD36A1-80FE-466E-9304-C97DA031B867}"/>
    <dgm:cxn modelId="{369E2624-A04D-487C-AD3D-4613F50BB3DE}" srcId="{873AA920-F721-42C8-AFB9-6544283253C8}" destId="{322542F5-91F5-4C6E-AFFC-2AEA44EF02B5}" srcOrd="1" destOrd="0" parTransId="{8C0FD2F5-89CB-4196-910B-EC2FF7DCF744}" sibTransId="{D1A54EBC-C8F0-4531-A430-BB616216DD79}"/>
    <dgm:cxn modelId="{C1596462-C4F8-40F8-85AC-A564742FE8DB}" srcId="{322542F5-91F5-4C6E-AFFC-2AEA44EF02B5}" destId="{4960EC08-6635-44B6-B80D-16C7B06DC45A}" srcOrd="0" destOrd="0" parTransId="{392EFD54-8EB5-4827-8D1D-BE1EE893910A}" sibTransId="{F7A6AFB4-92E0-4614-92A4-1C332DD1A484}"/>
    <dgm:cxn modelId="{B67AE8B4-E1C2-40D9-8D19-EC4F5B1F6F81}" srcId="{322542F5-91F5-4C6E-AFFC-2AEA44EF02B5}" destId="{FF00EB1F-E5C6-4781-BC70-87DEAF7917B9}" srcOrd="1" destOrd="0" parTransId="{CAE3D0F5-3846-43A3-BB68-B7E5E75ADF49}" sibTransId="{A03223DB-DD15-4A6E-AA43-3BB99BF4DA2E}"/>
    <dgm:cxn modelId="{E67E69AD-BBAA-48B6-AF83-3F787C56DFD7}" srcId="{322542F5-91F5-4C6E-AFFC-2AEA44EF02B5}" destId="{50DD8FD5-D160-4017-9942-2257DA294DCE}" srcOrd="2" destOrd="0" parTransId="{9C2D5931-5B21-43F9-BAFE-76FF254019FF}" sibTransId="{1310C6AD-D4D0-415F-B3AB-3B759258637A}"/>
    <dgm:cxn modelId="{F254E030-AC46-4D15-B33F-85C938A2FF9C}" srcId="{322542F5-91F5-4C6E-AFFC-2AEA44EF02B5}" destId="{978F28E4-AEBC-4BDF-B120-1188418DDC45}" srcOrd="3" destOrd="0" parTransId="{5911337F-2D94-4799-9484-6AAB38377A5F}" sibTransId="{F9EC055B-F74F-4302-88BD-231DC3572A74}"/>
    <dgm:cxn modelId="{7AB5BBFB-EF0B-4FC0-9D0C-A845F1346DCA}" type="presOf" srcId="{873AA920-F721-42C8-AFB9-6544283253C8}" destId="{5E6E9E06-CAE4-42A5-A9CF-A51C302754D7}" srcOrd="0" destOrd="0" presId="urn:microsoft.com/office/officeart/2005/8/layout/vList6"/>
    <dgm:cxn modelId="{B373705C-448F-446B-80E5-C8471427067C}" type="presParOf" srcId="{5E6E9E06-CAE4-42A5-A9CF-A51C302754D7}" destId="{FDD2A869-F9D0-4914-AA4D-130A0B743F00}" srcOrd="0" destOrd="0" presId="urn:microsoft.com/office/officeart/2005/8/layout/vList6"/>
    <dgm:cxn modelId="{DD9DD046-D995-4D5C-A1EE-4AC17DD5B1C3}" type="presParOf" srcId="{FDD2A869-F9D0-4914-AA4D-130A0B743F00}" destId="{AA25BBEB-CFCA-47EC-96A1-BF939CE26141}" srcOrd="0" destOrd="0" presId="urn:microsoft.com/office/officeart/2005/8/layout/vList6"/>
    <dgm:cxn modelId="{97079499-03FF-4970-9D54-3B6D4B9BFE4A}" type="presOf" srcId="{57F4A9AF-3D05-4E31-B6E8-0EEE06A1A613}" destId="{AA25BBEB-CFCA-47EC-96A1-BF939CE26141}" srcOrd="0" destOrd="0" presId="urn:microsoft.com/office/officeart/2005/8/layout/vList6"/>
    <dgm:cxn modelId="{F8F07388-5FF6-4C55-B995-EC5055BC0E59}" type="presParOf" srcId="{FDD2A869-F9D0-4914-AA4D-130A0B743F00}" destId="{A5914DE4-61D6-4FCE-B5B1-61CDC8FBFF4A}" srcOrd="1" destOrd="0" presId="urn:microsoft.com/office/officeart/2005/8/layout/vList6"/>
    <dgm:cxn modelId="{0019DE75-F1DB-4A70-A73A-89EDBB7073D7}" type="presOf" srcId="{84E03C55-1C71-4F18-AA9B-7514C579F6A3}" destId="{A5914DE4-61D6-4FCE-B5B1-61CDC8FBFF4A}" srcOrd="0" destOrd="0" presId="urn:microsoft.com/office/officeart/2005/8/layout/vList6"/>
    <dgm:cxn modelId="{0CDD9BF3-6EFA-4226-AA5F-44DAAB9EECDF}" type="presParOf" srcId="{5E6E9E06-CAE4-42A5-A9CF-A51C302754D7}" destId="{09263E99-A6FB-4090-9809-943BC69F0EEE}" srcOrd="1" destOrd="0" presId="urn:microsoft.com/office/officeart/2005/8/layout/vList6"/>
    <dgm:cxn modelId="{A5ECD7BD-2402-4DA9-9E40-13E2A4110719}" type="presParOf" srcId="{5E6E9E06-CAE4-42A5-A9CF-A51C302754D7}" destId="{B4F78F9C-342F-4EB2-B899-BE97F4B2C2CF}" srcOrd="2" destOrd="0" presId="urn:microsoft.com/office/officeart/2005/8/layout/vList6"/>
    <dgm:cxn modelId="{BEE4B364-A80B-4736-AFAB-9B0FDC5DBE1B}" type="presParOf" srcId="{B4F78F9C-342F-4EB2-B899-BE97F4B2C2CF}" destId="{3B2C2F6D-21E1-42BD-B76D-F4D92B0ED51D}" srcOrd="0" destOrd="0" presId="urn:microsoft.com/office/officeart/2005/8/layout/vList6"/>
    <dgm:cxn modelId="{D4C24943-7CAB-4B8E-9DFC-525DAC930BCA}" type="presOf" srcId="{322542F5-91F5-4C6E-AFFC-2AEA44EF02B5}" destId="{3B2C2F6D-21E1-42BD-B76D-F4D92B0ED51D}" srcOrd="0" destOrd="0" presId="urn:microsoft.com/office/officeart/2005/8/layout/vList6"/>
    <dgm:cxn modelId="{EB1A473F-3B80-4878-BD56-380DD7458BD7}" type="presParOf" srcId="{B4F78F9C-342F-4EB2-B899-BE97F4B2C2CF}" destId="{1C6E5269-217B-4C30-ABC3-FEE394E930C0}" srcOrd="1" destOrd="0" presId="urn:microsoft.com/office/officeart/2005/8/layout/vList6"/>
    <dgm:cxn modelId="{C5D2EE18-BA4E-4ABD-83B7-6423D5E1BB2E}" type="presOf" srcId="{4960EC08-6635-44B6-B80D-16C7B06DC45A}" destId="{1C6E5269-217B-4C30-ABC3-FEE394E930C0}" srcOrd="0" destOrd="0" presId="urn:microsoft.com/office/officeart/2005/8/layout/vList6"/>
    <dgm:cxn modelId="{7708877F-81F8-46CE-9731-E14AA531DF60}" type="presOf" srcId="{FF00EB1F-E5C6-4781-BC70-87DEAF7917B9}" destId="{1C6E5269-217B-4C30-ABC3-FEE394E930C0}" srcOrd="0" destOrd="1" presId="urn:microsoft.com/office/officeart/2005/8/layout/vList6"/>
    <dgm:cxn modelId="{77F1D06B-084D-4088-BFAB-2BDC13429BEC}" type="presOf" srcId="{50DD8FD5-D160-4017-9942-2257DA294DCE}" destId="{1C6E5269-217B-4C30-ABC3-FEE394E930C0}" srcOrd="0" destOrd="2" presId="urn:microsoft.com/office/officeart/2005/8/layout/vList6"/>
    <dgm:cxn modelId="{A478D52F-3C1A-423C-BC33-0C2E72A97D23}" type="presOf" srcId="{978F28E4-AEBC-4BDF-B120-1188418DDC45}" destId="{1C6E5269-217B-4C30-ABC3-FEE394E930C0}" srcOrd="0" destOrd="3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dgm="http://schemas.openxmlformats.org/drawingml/2006/diagram">
  <dgm:ptLst>
    <dgm:pt modelId="{873AA920-F721-42C8-AFB9-6544283253C8}" type="doc">
      <dgm:prSet loTypeId="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4A3800-49CB-4F28-BBB3-0585FD957DBE}" type="parTrans" cxnId="{FA33FA64-0D3E-4D92-BD88-622C7697BE88}">
      <dgm:prSet/>
      <dgm:spPr/>
      <dgm:t>
        <a:bodyPr/>
        <a:lstStyle/>
        <a:p>
          <a:endParaRPr lang="ru-RU"/>
        </a:p>
      </dgm:t>
    </dgm:pt>
    <dgm:pt modelId="{57F4A9AF-3D05-4E31-B6E8-0EEE06A1A613}">
      <dgm:prSet phldrT="[Текст]" custT="1"/>
      <dgm:spPr>
        <a:solidFill>
          <a:schemeClr val="accent2"/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Предметом исследования:</a:t>
          </a:r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3F6B38-E004-4436-BD3B-012027473DF0}" type="parTrans" cxnId="{8C691D49-C1F5-4DA4-AC96-A0CD99D44F6C}">
      <dgm:prSet/>
      <dgm:spPr/>
      <dgm:t>
        <a:bodyPr/>
        <a:lstStyle/>
        <a:p>
          <a:endParaRPr lang="ru-RU"/>
        </a:p>
      </dgm:t>
    </dgm:pt>
    <dgm:pt modelId="{84E03C55-1C71-4F18-AA9B-7514C579F6A3}">
      <dgm:prSet phldrT="[Текст]" phldr="0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 vert="horz" wrap="square"/>
        <a:lstStyle/>
        <a:p>
          <a:pPr algn="ctr"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endParaRPr lang="ru-RU" sz="1600" b="1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FD36A1-80FE-466E-9304-C97DA031B867}" type="sibTrans" cxnId="{8C691D49-C1F5-4DA4-AC96-A0CD99D44F6C}">
      <dgm:prSet/>
      <dgm:spPr/>
      <dgm:t>
        <a:bodyPr/>
        <a:lstStyle/>
        <a:p>
          <a:endParaRPr lang="ru-RU"/>
        </a:p>
      </dgm:t>
    </dgm:pt>
    <dgm:pt modelId="{3EA12C64-EB37-4888-8C22-0AA6E9115F30}" type="parTrans" cxnId="{56941779-FDCC-46C4-AAB3-9425CB9BB7C2}">
      <dgm:prSet/>
      <dgm:spPr/>
      <dgm:t>
        <a:bodyPr/>
        <a:lstStyle/>
        <a:p/>
      </dgm:t>
    </dgm:pt>
    <dgm:pt modelId="{93AAE8BC-B6DF-49F6-B38D-323D96C44895}">
      <dgm:prSet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 vert="horz" wrap="square"/>
        <a:lstStyle/>
        <a:p>
          <a:pPr algn="ctr"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ru-RU" sz="20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являются лидерские качества медицинских сестер КГП на ПХВ «Павлодарская городска больница № 3» </a:t>
          </a:r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E536D-B2AB-4C27-A0DF-C4E717EE436C}" type="sibTrans" cxnId="{56941779-FDCC-46C4-AAB3-9425CB9BB7C2}">
      <dgm:prSet/>
      <dgm:spPr/>
      <dgm:t>
        <a:bodyPr/>
        <a:lstStyle/>
        <a:p/>
      </dgm:t>
    </dgm:pt>
    <dgm:pt modelId="{238AA741-C529-4DD1-A445-435939DAB162}" type="sibTrans" cxnId="{FA33FA64-0D3E-4D92-BD88-622C7697BE88}">
      <dgm:prSet/>
      <dgm:spPr/>
      <dgm:t>
        <a:bodyPr/>
        <a:lstStyle/>
        <a:p>
          <a:endParaRPr lang="ru-RU"/>
        </a:p>
      </dgm:t>
    </dgm:pt>
    <dgm:pt modelId="{8C0FD2F5-89CB-4196-910B-EC2FF7DCF744}" type="parTrans" cxnId="{C7A7A398-E350-4638-9EFD-5B7FC7783844}">
      <dgm:prSet/>
      <dgm:spPr/>
      <dgm:t>
        <a:bodyPr/>
        <a:lstStyle/>
        <a:p>
          <a:endParaRPr lang="ru-RU"/>
        </a:p>
      </dgm:t>
    </dgm:pt>
    <dgm:pt modelId="{322542F5-91F5-4C6E-AFFC-2AEA44EF02B5}">
      <dgm:prSet phldrT="[Текст]" custT="1"/>
      <dgm:spPr>
        <a:solidFill>
          <a:schemeClr val="accent2"/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 исследования</a:t>
          </a:r>
          <a:r>
            <a:rPr lang="ru-RU" sz="280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2EFD54-8EB5-4827-8D1D-BE1EE893910A}" type="parTrans" cxnId="{2DD9BF87-D9B3-4ED6-8EAC-CCB394D0EF45}">
      <dgm:prSet/>
      <dgm:spPr/>
      <dgm:t>
        <a:bodyPr/>
        <a:lstStyle/>
        <a:p>
          <a:endParaRPr lang="ru-RU"/>
        </a:p>
      </dgm:t>
    </dgm:pt>
    <dgm:pt modelId="{4960EC08-6635-44B6-B80D-16C7B06DC45A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ru-RU" sz="2000" b="1">
              <a:latin typeface="Times New Roman" panose="02020603050405020304" pitchFamily="18" charset="0"/>
              <a:cs typeface="Times New Roman" panose="02020603050405020304" pitchFamily="18" charset="0"/>
            </a:rPr>
            <a:t>является управление развитием лидерских качеств у медицинских сестер КГП на ПХВ «Павлодарской городской больницы №3»</a:t>
          </a:r>
          <a:endParaRPr lang="ru-RU" sz="20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A6AFB4-92E0-4614-92A4-1C332DD1A484}" type="sibTrans" cxnId="{2DD9BF87-D9B3-4ED6-8EAC-CCB394D0EF45}">
      <dgm:prSet/>
      <dgm:spPr/>
      <dgm:t>
        <a:bodyPr/>
        <a:lstStyle/>
        <a:p>
          <a:endParaRPr lang="ru-RU"/>
        </a:p>
      </dgm:t>
    </dgm:pt>
    <dgm:pt modelId="{D1A54EBC-C8F0-4531-A430-BB616216DD79}" type="sibTrans" cxnId="{C7A7A398-E350-4638-9EFD-5B7FC7783844}">
      <dgm:prSet/>
      <dgm:spPr/>
      <dgm:t>
        <a:bodyPr/>
        <a:lstStyle/>
        <a:p>
          <a:endParaRPr lang="ru-RU"/>
        </a:p>
      </dgm:t>
    </dgm:pt>
    <dgm:pt modelId="{5E6E9E06-CAE4-42A5-A9CF-A51C302754D7}" type="pres">
      <dgm:prSet presAssocID="{873AA920-F721-42C8-AFB9-6544283253C8}" presName="Name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DD2A869-F9D0-4914-AA4D-130A0B743F00}" type="pres">
      <dgm:prSet presAssocID="{57F4A9AF-3D05-4E31-B6E8-0EEE06A1A613}" presName="linNode"/>
      <dgm:spPr/>
      <dgm:t>
        <a:bodyPr/>
        <a:lstStyle/>
        <a:p/>
      </dgm:t>
    </dgm:pt>
    <dgm:pt modelId="{AA25BBEB-CFCA-47EC-96A1-BF939CE26141}" type="pres">
      <dgm:prSet presAssocID="{57F4A9AF-3D05-4E31-B6E8-0EEE06A1A613}" presName="parentShp" presStyleLbl="node1" presStyleCnt="2" custScaleY="368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914DE4-61D6-4FCE-B5B1-61CDC8FBFF4A}" type="pres">
      <dgm:prSet presAssocID="{57F4A9AF-3D05-4E31-B6E8-0EEE06A1A613}" presName="childShp" presStyleLbl="bgAccFollowNode1" presStyleCnt="2" custScaleY="392447" custLinFactNeighborX="1487" custLinFactNeighborY="-7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263E99-A6FB-4090-9809-943BC69F0EEE}" type="pres">
      <dgm:prSet presAssocID="{238AA741-C529-4DD1-A445-435939DAB162}" presName="spacing"/>
      <dgm:spPr/>
      <dgm:t>
        <a:bodyPr/>
        <a:lstStyle/>
        <a:p/>
      </dgm:t>
    </dgm:pt>
    <dgm:pt modelId="{B4F78F9C-342F-4EB2-B899-BE97F4B2C2CF}" type="pres">
      <dgm:prSet presAssocID="{322542F5-91F5-4C6E-AFFC-2AEA44EF02B5}" presName="linNode"/>
      <dgm:spPr/>
      <dgm:t>
        <a:bodyPr/>
        <a:lstStyle/>
        <a:p/>
      </dgm:t>
    </dgm:pt>
    <dgm:pt modelId="{3B2C2F6D-21E1-42BD-B76D-F4D92B0ED51D}" type="pres">
      <dgm:prSet presAssocID="{322542F5-91F5-4C6E-AFFC-2AEA44EF02B5}" presName="parentShp" presStyleLbl="node1" presStyleIdx="1" presStyleCnt="2" custScaleY="338170" custLinFactNeighborX="-775" custLinFactNeighborY="20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E5269-217B-4C30-ABC3-FEE394E930C0}" type="pres">
      <dgm:prSet presAssocID="{322542F5-91F5-4C6E-AFFC-2AEA44EF02B5}" presName="childShp" presStyleLbl="bgAccFollowNode1" presStyleIdx="1" presStyleCnt="2" custScaleX="113582" custScaleY="303704" custLinFactNeighborX="-1794" custLinFactNeighborY="-98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33FA64-0D3E-4D92-BD88-622C7697BE88}" srcId="{873AA920-F721-42C8-AFB9-6544283253C8}" destId="{57F4A9AF-3D05-4E31-B6E8-0EEE06A1A613}" srcOrd="0" destOrd="0" parTransId="{A64A3800-49CB-4F28-BBB3-0585FD957DBE}" sibTransId="{238AA741-C529-4DD1-A445-435939DAB162}"/>
    <dgm:cxn modelId="{8C691D49-C1F5-4DA4-AC96-A0CD99D44F6C}" srcId="{57F4A9AF-3D05-4E31-B6E8-0EEE06A1A613}" destId="{84E03C55-1C71-4F18-AA9B-7514C579F6A3}" srcOrd="0" destOrd="0" parTransId="{BD3F6B38-E004-4436-BD3B-012027473DF0}" sibTransId="{53FD36A1-80FE-466E-9304-C97DA031B867}"/>
    <dgm:cxn modelId="{56941779-FDCC-46C4-AAB3-9425CB9BB7C2}" srcId="{57F4A9AF-3D05-4E31-B6E8-0EEE06A1A613}" destId="{93AAE8BC-B6DF-49F6-B38D-323D96C44895}" srcOrd="1" destOrd="0" parTransId="{3EA12C64-EB37-4888-8C22-0AA6E9115F30}" sibTransId="{85AE536D-B2AB-4C27-A0DF-C4E717EE436C}"/>
    <dgm:cxn modelId="{C7A7A398-E350-4638-9EFD-5B7FC7783844}" srcId="{873AA920-F721-42C8-AFB9-6544283253C8}" destId="{322542F5-91F5-4C6E-AFFC-2AEA44EF02B5}" srcOrd="1" destOrd="0" parTransId="{8C0FD2F5-89CB-4196-910B-EC2FF7DCF744}" sibTransId="{D1A54EBC-C8F0-4531-A430-BB616216DD79}"/>
    <dgm:cxn modelId="{2DD9BF87-D9B3-4ED6-8EAC-CCB394D0EF45}" srcId="{322542F5-91F5-4C6E-AFFC-2AEA44EF02B5}" destId="{4960EC08-6635-44B6-B80D-16C7B06DC45A}" srcOrd="0" destOrd="0" parTransId="{392EFD54-8EB5-4827-8D1D-BE1EE893910A}" sibTransId="{F7A6AFB4-92E0-4614-92A4-1C332DD1A484}"/>
    <dgm:cxn modelId="{9D89EC61-7AC7-47E6-8F96-AFA4F45FB533}" type="presOf" srcId="{873AA920-F721-42C8-AFB9-6544283253C8}" destId="{5E6E9E06-CAE4-42A5-A9CF-A51C302754D7}" srcOrd="0" destOrd="0" presId="list"/>
    <dgm:cxn modelId="{2D37D113-672E-4DB6-A825-9E1FD4649A6C}" type="presParOf" srcId="{5E6E9E06-CAE4-42A5-A9CF-A51C302754D7}" destId="{FDD2A869-F9D0-4914-AA4D-130A0B743F00}" srcOrd="0" destOrd="0" presId="list"/>
    <dgm:cxn modelId="{8A4204B9-67B5-44E9-A8B3-4847F15FF6B3}" type="presParOf" srcId="{FDD2A869-F9D0-4914-AA4D-130A0B743F00}" destId="{AA25BBEB-CFCA-47EC-96A1-BF939CE26141}" srcOrd="0" destOrd="0" presId="list"/>
    <dgm:cxn modelId="{D717B420-D1F6-4363-A72A-973D19C2F68B}" type="presOf" srcId="{57F4A9AF-3D05-4E31-B6E8-0EEE06A1A613}" destId="{AA25BBEB-CFCA-47EC-96A1-BF939CE26141}" srcOrd="0" destOrd="0" presId="list"/>
    <dgm:cxn modelId="{FB3D1B19-5933-4B15-87C4-A24EA0554E75}" type="presParOf" srcId="{FDD2A869-F9D0-4914-AA4D-130A0B743F00}" destId="{A5914DE4-61D6-4FCE-B5B1-61CDC8FBFF4A}" srcOrd="1" destOrd="0" presId="list"/>
    <dgm:cxn modelId="{D1F0F108-1026-465D-84BA-88D0B147F5B2}" type="presOf" srcId="{84E03C55-1C71-4F18-AA9B-7514C579F6A3}" destId="{A5914DE4-61D6-4FCE-B5B1-61CDC8FBFF4A}" srcOrd="0" destOrd="0" presId="list"/>
    <dgm:cxn modelId="{45DC040D-570B-4F1F-A070-0C552D31E59E}" type="presOf" srcId="{93AAE8BC-B6DF-49F6-B38D-323D96C44895}" destId="{A5914DE4-61D6-4FCE-B5B1-61CDC8FBFF4A}" srcOrd="0" destOrd="1" presId="list"/>
    <dgm:cxn modelId="{A622BA01-3195-4DF8-A287-6051395A7AEA}" type="presParOf" srcId="{5E6E9E06-CAE4-42A5-A9CF-A51C302754D7}" destId="{09263E99-A6FB-4090-9809-943BC69F0EEE}" srcOrd="1" destOrd="0" presId="list"/>
    <dgm:cxn modelId="{6BEDD47D-ADCA-4E0D-AFBA-07C0915EDA64}" type="presParOf" srcId="{5E6E9E06-CAE4-42A5-A9CF-A51C302754D7}" destId="{B4F78F9C-342F-4EB2-B899-BE97F4B2C2CF}" srcOrd="2" destOrd="0" presId="list"/>
    <dgm:cxn modelId="{81FF7E43-D426-428E-8A6D-9C073D3104B6}" type="presParOf" srcId="{B4F78F9C-342F-4EB2-B899-BE97F4B2C2CF}" destId="{3B2C2F6D-21E1-42BD-B76D-F4D92B0ED51D}" srcOrd="0" destOrd="0" presId="list"/>
    <dgm:cxn modelId="{C44BB2E4-3F18-4A6B-B71C-1D86477BE447}" type="presOf" srcId="{322542F5-91F5-4C6E-AFFC-2AEA44EF02B5}" destId="{3B2C2F6D-21E1-42BD-B76D-F4D92B0ED51D}" srcOrd="0" destOrd="0" presId="list"/>
    <dgm:cxn modelId="{FA78295F-1066-449F-B71B-DEAD15AA9F04}" type="presParOf" srcId="{B4F78F9C-342F-4EB2-B899-BE97F4B2C2CF}" destId="{1C6E5269-217B-4C30-ABC3-FEE394E930C0}" srcOrd="1" destOrd="0" presId="list"/>
    <dgm:cxn modelId="{C2BD0656-FEDF-4120-AC82-616F63236AD0}" type="presOf" srcId="{4960EC08-6635-44B6-B80D-16C7B06DC45A}" destId="{1C6E5269-217B-4C30-ABC3-FEE394E930C0}" srcOrd="0" destOrd="0" presId="list"/>
  </dgm:cxnLst>
  <dgm:bg/>
  <dgm:whole/>
  <dgm:extLst>
    <a:ext uri="http://schemas.microsoft.com/office/drawing/2008/diagram">
      <dsp:dataModelExt xmlns:dsp="http://schemas.microsoft.com/office/drawing/2008/diagram" relId="rId2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2" name="Группа 1"/>
      <dsp:cNvGrpSpPr/>
    </dsp:nvGrpSpPr>
    <dsp:grpSpPr>
      <a:xfrm>
        <a:off x="0" y="0"/>
        <a:ext cx="8424936" cy="5904656"/>
        <a:chExt cx="8424936" cy="5904656"/>
      </a:xfrm>
    </dsp:grpSpPr>
    <dsp:sp modelId="{A5914DE4-61D6-4FCE-B5B1-61CDC8FBFF4A}">
      <dsp:nvSpPr>
        <dsp:cNvPr id="4" name="Стрелка вправо 3"/>
        <dsp:cNvSpPr/>
      </dsp:nvSpPr>
      <dsp:spPr bwMode="white">
        <a:xfrm>
          <a:off x="3369974" y="0"/>
          <a:ext cx="5054962" cy="17113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40000"/>
            <a:lumOff val="60000"/>
            <a:alpha val="90000"/>
          </a:scheme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0160" tIns="10160" rIns="10160" bIns="1016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анализ лидерских качеств среднего медицинского персонала на примере КГП на ПХВ «Павлодарская городская больница № 3» и разработка мер по их совершенствованию.</a:t>
          </a:r>
          <a:endParaRPr lang="ru-RU" sz="1600" b="1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9974" y="213916"/>
        <a:ext cx="4413215" cy="1283494"/>
      </dsp:txXfrm>
    </dsp:sp>
    <dsp:sp modelId="{AA25BBEB-CFCA-47EC-96A1-BF939CE26141}">
      <dsp:nvSpPr>
        <dsp:cNvPr id="7" name="Скругленный прямоугольник 2"/>
        <dsp:cNvSpPr/>
      </dsp:nvSpPr>
      <dsp:spPr bwMode="white">
        <a:xfrm>
          <a:off x="0" y="51235"/>
          <a:ext cx="3369974" cy="1608854"/>
        </a:xfrm>
        <a:prstGeom prst="roundRect">
          <a:avLst/>
        </a:prstGeom>
        <a:solidFill>
          <a:schemeClr val="accent2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21920" tIns="60960" rIns="121920" bIns="609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Цель исследования:</a:t>
          </a:r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538" y="129773"/>
        <a:ext cx="3212899" cy="1451778"/>
      </dsp:txXfrm>
    </dsp:sp>
    <dsp:sp modelId="{1C6E5269-217B-4C30-ABC3-FEE394E930C0}">
      <dsp:nvSpPr>
        <dsp:cNvPr id="6" name="Стрелка вправо 5"/>
        <dsp:cNvSpPr/>
      </dsp:nvSpPr>
      <dsp:spPr bwMode="white">
        <a:xfrm>
          <a:off x="3067307" y="1754932"/>
          <a:ext cx="5308894" cy="4149724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40000"/>
            <a:lumOff val="60000"/>
            <a:alpha val="90000"/>
          </a:scheme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15240" tIns="15240" rIns="15240" bIns="1524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28600" lvl="1" indent="-2286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smtClean="0">
              <a:solidFill>
                <a:schemeClr val="dk1"/>
              </a:solidFill>
            </a:rPr>
            <a:t>- </a:t>
          </a:r>
          <a:r>
            <a:rPr lang="ru-RU" sz="1600" b="1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изучить понятия и сущность управленческой компетентности среднего медицинского персонала как важного  компонента качества лидера;</a:t>
          </a:r>
          <a:endParaRPr lang="ru-RU" sz="240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проанализировать  реализацию лидерства у медицинских сестер КГП на ПХВ «Павлодарская городская больница №3»;</a:t>
          </a:r>
          <a:endParaRPr lang="ru-RU" sz="1600" b="1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разработать рекомендации по развитию лидерских качеств у медицинских сестер КГП на ПХВ «Павлодарская городская больница №3».</a:t>
          </a:r>
          <a:endParaRPr lang="ru-RU" sz="1600" b="1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2400">
            <a:solidFill>
              <a:schemeClr val="dk1"/>
            </a:solidFill>
          </a:endParaRPr>
        </a:p>
      </dsp:txBody>
      <dsp:txXfrm>
        <a:off x="3067307" y="2273647"/>
        <a:ext cx="3752748" cy="3112293"/>
      </dsp:txXfrm>
    </dsp:sp>
    <dsp:sp modelId="{3B2C2F6D-21E1-42BD-B76D-F4D92B0ED51D}">
      <dsp:nvSpPr>
        <dsp:cNvPr id="5" name="Скругленный прямоугольник 4"/>
        <dsp:cNvSpPr/>
      </dsp:nvSpPr>
      <dsp:spPr bwMode="white">
        <a:xfrm>
          <a:off x="0" y="2091385"/>
          <a:ext cx="3116042" cy="3607289"/>
        </a:xfrm>
        <a:prstGeom prst="roundRect">
          <a:avLst/>
        </a:prstGeom>
        <a:solidFill>
          <a:schemeClr val="accent2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106680" tIns="53340" rIns="106680" bIns="533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Задачи исследования</a:t>
          </a:r>
          <a:r>
            <a:rPr lang="ru-RU" sz="280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113" y="2243498"/>
        <a:ext cx="2811817" cy="3303064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dsp="http://schemas.microsoft.com/office/drawing/2008/diagram">
  <dsp:spTree>
    <dsp:nvGrpSpPr>
      <dsp:cNvPr id="2" name="Группа 1"/>
      <dsp:cNvGrpSpPr/>
    </dsp:nvGrpSpPr>
    <dsp:grpSpPr>
      <a:xfrm>
        <a:off x="0" y="0"/>
        <a:ext cx="8424936" cy="5904656"/>
        <a:chExt cx="8424936" cy="5904656"/>
      </a:xfrm>
    </dsp:grpSpPr>
    <dsp:sp modelId="{A5914DE4-61D6-4FCE-B5B1-61CDC8FBFF4A}">
      <dsp:nvSpPr>
        <dsp:cNvPr id="4" name="Стрелка вправо 3"/>
        <dsp:cNvSpPr/>
      </dsp:nvSpPr>
      <dsp:spPr bwMode="white">
        <a:xfrm>
          <a:off x="3369974" y="0"/>
          <a:ext cx="5054962" cy="31288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40000"/>
            <a:lumOff val="60000"/>
            <a:alpha val="90000"/>
          </a:scheme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vert="horz" wrap="square" lIns="10160" tIns="10160" rIns="10160" bIns="1016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 algn="ctr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600" b="1" smtClean="0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ctr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являются лидерские качества медицинских сестер КГП на ПХВ «Павлодарская городска больница № 3» </a:t>
          </a:r>
          <a:endParaRPr lang="ru-RU" sz="2000" b="1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9974" y="391104"/>
        <a:ext cx="3881651" cy="2346622"/>
      </dsp:txXfrm>
    </dsp:sp>
    <dsp:sp modelId="{AA25BBEB-CFCA-47EC-96A1-BF939CE26141}">
      <dsp:nvSpPr>
        <dsp:cNvPr id="7" name="Скругленный прямоугольник 2"/>
        <dsp:cNvSpPr/>
      </dsp:nvSpPr>
      <dsp:spPr bwMode="white">
        <a:xfrm>
          <a:off x="0" y="93674"/>
          <a:ext cx="3369974" cy="2941481"/>
        </a:xfrm>
        <a:prstGeom prst="roundRect">
          <a:avLst/>
        </a:prstGeom>
        <a:solidFill>
          <a:schemeClr val="accent2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21920" tIns="60960" rIns="121920" bIns="609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Предметом исследования:</a:t>
          </a:r>
          <a:endParaRPr lang="ru-RU" sz="3200" b="1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3591" y="237265"/>
        <a:ext cx="3082792" cy="2654298"/>
      </dsp:txXfrm>
    </dsp:sp>
    <dsp:sp modelId="{1C6E5269-217B-4C30-ABC3-FEE394E930C0}">
      <dsp:nvSpPr>
        <dsp:cNvPr id="6" name="Стрелка вправо 5"/>
        <dsp:cNvSpPr/>
      </dsp:nvSpPr>
      <dsp:spPr bwMode="white">
        <a:xfrm>
          <a:off x="3060140" y="3267601"/>
          <a:ext cx="5308894" cy="2421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lumMod val="40000"/>
            <a:lumOff val="60000"/>
            <a:alpha val="90000"/>
          </a:scheme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vert="horz" wrap="square" lIns="12700" tIns="12700" rIns="12700" bIns="12700" anchor="t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28600" lvl="1" indent="-2286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b="1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является управление развитием лидерских качеств у медицинских сестер КГП на ПХВ «Павлодарской городской больницы №3»</a:t>
          </a:r>
          <a:endParaRPr lang="ru-RU" sz="2000" b="1">
            <a:solidFill>
              <a:schemeClr val="dk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60140" y="3570265"/>
        <a:ext cx="4400900" cy="1815987"/>
      </dsp:txXfrm>
    </dsp:sp>
    <dsp:sp modelId="{3B2C2F6D-21E1-42BD-B76D-F4D92B0ED51D}">
      <dsp:nvSpPr>
        <dsp:cNvPr id="5" name="Скругленный прямоугольник 4"/>
        <dsp:cNvSpPr/>
      </dsp:nvSpPr>
      <dsp:spPr bwMode="white">
        <a:xfrm>
          <a:off x="0" y="3208556"/>
          <a:ext cx="3116042" cy="2696100"/>
        </a:xfrm>
        <a:prstGeom prst="roundRect">
          <a:avLst/>
        </a:prstGeom>
        <a:solidFill>
          <a:schemeClr val="accent2"/>
        </a:soli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06680" tIns="53340" rIns="106680" bIns="5334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rPr>
            <a:t>Объект исследования</a:t>
          </a:r>
          <a:r>
            <a:rPr lang="ru-RU" sz="2800" smtClean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613" y="3340169"/>
        <a:ext cx="2852817" cy="2432875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type="rightArrow" r:blip="" zOrderOff="-2">
                <dgm:adjLst>
                  <dgm:adj idx="1" val="0.75"/>
                </dgm:adjLst>
              </dgm:shape>
            </dgm:if>
            <dgm:else name="Name10">
              <dgm:shape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/>
          </dgm:ruleLst>
        </dgm:layoutNode>
      </dgm:layoutNode>
      <dgm:forEach name="Name11" axis="followSib" ptType="sibTrans" cnt="1">
        <dgm:layoutNode name="spacing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dgm="http://schemas.openxmlformats.org/drawingml/2006/diagram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type="rightArrow" r:blip="" zOrderOff="-2">
                <dgm:adjLst>
                  <dgm:adj idx="1" val="0.75"/>
                </dgm:adjLst>
              </dgm:shape>
            </dgm:if>
            <dgm:else name="Name10">
              <dgm:shape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/>
          </dgm:ruleLst>
        </dgm:layoutNode>
      </dgm:layoutNode>
      <dgm:forEach name="Name11" axis="followSib" ptType="sibTrans" cnt="1">
        <dgm:layoutNode name="spacing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showMasterPhAnim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1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/>
            </a:fld>
            <a:endParaRPr lang="ru-RU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/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/>
            </a:fld>
            <a:endParaRPr lang="ru-RU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/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/>
            </a:fld>
            <a:endParaRPr lang="ru-RU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/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/>
            </a:fld>
            <a:endParaRPr lang="ru-RU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/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image" Target="../media/image1.jpeg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5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/>
            </a:fld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8" grpId="1"/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5.jpeg" /><Relationship Id="rId3" Type="http://schemas.openxmlformats.org/officeDocument/2006/relationships/image" Target="../media/image6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8.xml" /><Relationship Id="rId3" Type="http://schemas.openxmlformats.org/officeDocument/2006/relationships/chart" Target="../charts/chart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1.xml" /><Relationship Id="rId3" Type="http://schemas.openxmlformats.org/officeDocument/2006/relationships/diagramData" Target="../diagrams/data1.xml" /><Relationship Id="rId4" Type="http://schemas.openxmlformats.org/officeDocument/2006/relationships/diagramLayout" Target="../diagrams/layout1.xml" /><Relationship Id="rId5" Type="http://schemas.openxmlformats.org/officeDocument/2006/relationships/diagramQuickStyle" Target="../diagrams/quickStyle1.xml" /><Relationship Id="rId6" Type="http://schemas.openxmlformats.org/officeDocument/2006/relationships/diagramColors" Target="../diagrams/colors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microsoft.com/office/2007/relationships/diagramDrawing" Target="../diagrams/drawing2.xml" /><Relationship Id="rId3" Type="http://schemas.openxmlformats.org/officeDocument/2006/relationships/diagramData" Target="../diagrams/data2.xml" /><Relationship Id="rId4" Type="http://schemas.openxmlformats.org/officeDocument/2006/relationships/diagramLayout" Target="../diagrams/layout2.xml" /><Relationship Id="rId5" Type="http://schemas.openxmlformats.org/officeDocument/2006/relationships/diagramQuickStyle" Target="../diagrams/quickStyle2.xml" /><Relationship Id="rId6" Type="http://schemas.openxmlformats.org/officeDocument/2006/relationships/diagramColors" Target="../diagrams/colors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2.xml" /><Relationship Id="rId3" Type="http://schemas.openxmlformats.org/officeDocument/2006/relationships/chart" Target="../charts/char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4.xml" /><Relationship Id="rId3" Type="http://schemas.openxmlformats.org/officeDocument/2006/relationships/chart" Target="../charts/chart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chart" Target="../charts/chart6.xml" /><Relationship Id="rId3" Type="http://schemas.openxmlformats.org/officeDocument/2006/relationships/chart" Target="../charts/chart7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260" y="548640"/>
            <a:ext cx="7513955" cy="3979545"/>
          </a:xfrm>
        </p:spPr>
        <p:txBody>
          <a:bodyPr>
            <a:normAutofit fontScale="90000" lnSpcReduction="10000"/>
          </a:bodyPr>
          <a:lstStyle/>
          <a:p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лидерских качеств  среднего медицинского персонала медицинских организаций</a:t>
            </a:r>
            <a:endPara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 примере КГП на ПХВ </a:t>
            </a:r>
            <a:endPara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«Павлодарская городская больница №3»)</a:t>
            </a:r>
            <a:endPara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 КГП на ПХВ «Павлодарская городская больница №3 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внештатный специалист по сестринскому делу управления здравоохранения Павлодарской области 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Усенова Ж.М</a:t>
            </a:r>
            <a:r>
              <a:rPr lang="ru-RU" sz="2800" smtClean="0"/>
              <a:t>.</a:t>
            </a:r>
            <a:endParaRPr lang="ru-RU" sz="2800" smtClean="0"/>
          </a:p>
          <a:p>
            <a:pPr algn="r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Способы 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из реализации по совершенствованию  лидерских качеств  </a:t>
            </a:r>
            <a:b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медицинского персонала </a:t>
            </a:r>
            <a:b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. Обучать медицинских сестер лидерским качествам посредством тренингов, игр, упражнений, через лекции, беседы и встречи формировать образ  </a:t>
            </a:r>
            <a:r>
              <a:rPr lang="ru-RU" sz="2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лидера</a:t>
            </a:r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ru-RU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2.	Принимать участие в выездных занятиях, выезжать на обучение и участвовать в конференциях, посвященных лидерам.   </a:t>
            </a:r>
            <a:endParaRPr lang="ru-RU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3.	Посредством психологических тестов проводить диагностику и выявлять проблемы, чтобы в дальнейшем формировать лидерские качества у медицинских сестер, планируемых на должность </a:t>
            </a:r>
            <a:r>
              <a:rPr lang="ru-RU" sz="2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главных и старших медицинских </a:t>
            </a:r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сестер, то есть  создавать  «кадровый резерв»</a:t>
            </a:r>
            <a:endParaRPr lang="ru-RU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4. Поддерживать мораль и сплоченность подразделения, помогать сотрудникам  справиться с конфликтами и напряжёнными отношениями; руководствоваться в работе тремя «НЕ»: </a:t>
            </a:r>
            <a:r>
              <a:rPr lang="ru-RU" sz="29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раздражаться, не теряться, не распыляться. </a:t>
            </a:r>
            <a:endParaRPr lang="ru-RU" sz="29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5. Проводить с подчиненными семинары, тренинги по управлению конфликтом.</a:t>
            </a:r>
            <a:endParaRPr lang="ru-RU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6. Проводить семинар, тренинг по эффективному слушанию. Уметь концентрировать внимание своих подчиненных на тех вопросах, которые Вы считаете важными. Вам будет легче добиться этого, если свои слова Вы будете подтверждать делами.</a:t>
            </a:r>
            <a:endParaRPr lang="ru-RU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>
                <a:latin typeface="Times New Roman" panose="02020603050405020304" pitchFamily="18" charset="0"/>
                <a:cs typeface="Times New Roman" panose="02020603050405020304" pitchFamily="18" charset="0"/>
              </a:rPr>
              <a:t>8. Научить подчиненных и самих себя расставлять приоритеты</a:t>
            </a:r>
            <a:endParaRPr lang="ru-RU" sz="2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Замещающее содержимое 3" descr="IMG-20220930-WA0033"/>
          <p:cNvPicPr>
            <a:picLocks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67360" y="1557020"/>
            <a:ext cx="4296410" cy="4422140"/>
          </a:xfrm>
          <a:prstGeom prst="rect">
            <a:avLst/>
          </a:prstGeom>
        </p:spPr>
      </p:pic>
      <p:pic>
        <p:nvPicPr>
          <p:cNvPr id="17" name="Замещающее содержимое 16" descr="IMG-20221010-WA0021"/>
          <p:cNvPicPr>
            <a:picLocks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9655" y="332740"/>
            <a:ext cx="4152900" cy="333438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Замещающее содержимое 7" descr="IMG-20221010-WA0025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9655" y="1988820"/>
            <a:ext cx="4038600" cy="4083050"/>
          </a:xfrm>
          <a:prstGeom prst="rect">
            <a:avLst/>
          </a:prstGeom>
        </p:spPr>
      </p:pic>
      <p:pic>
        <p:nvPicPr>
          <p:cNvPr id="7" name="Замещающее содержимое 6" descr="IMG-20221010-WA0024"/>
          <p:cNvPicPr>
            <a:picLocks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23215" y="332740"/>
            <a:ext cx="4038600" cy="418401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Сестринский персонал необходимо вовлекать в процесс управления и повышения качества медицинской помощи, ориентированный на пациента.</a:t>
            </a:r>
            <a:endParaRPr lang="ru-RU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мещающее 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en-US" sz="2000"/>
              <a:t> </a:t>
            </a:r>
            <a:r>
              <a:rPr lang="ru-RU" altLang="en-US" sz="2800" b="1" i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</a:t>
            </a:r>
            <a:endParaRPr lang="ru-RU" altLang="en-US" sz="2800" b="1" i="1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роль главной мед. сестры  в  улучшении качества медицинской помощи.Организационные коммуникации.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фактор высокого качества обслуживания пациентов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сестринского персонала и его роль в улучшении качества медицинской помощи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разрешения конфликта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«Современный взгляд и подходы по качеству сестринской помощи в ЛПО»</a:t>
            </a:r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 уровни сформированности по лидерским способностям , коммуникативных и организаторских способностей </a:t>
            </a: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57783"/>
          </a:xfrm>
        </p:spPr>
        <p:txBody>
          <a:bodyPr>
            <a:normAutofit fontScale="70000" lnSpcReduction="20000"/>
          </a:bodyPr>
          <a:lstStyle/>
          <a:p>
            <a:r>
              <a:rPr lang="ru-RU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Процентное соотношение по степени выраженности лидерских способностей у медицинских сестер в конце эксперимента</a:t>
            </a:r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</p:nvPr>
        </p:nvGraphicFramePr>
        <p:xfrm>
          <a:off x="457200" y="2830711"/>
          <a:ext cx="4040188" cy="3273227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1988840"/>
            <a:ext cx="3970784" cy="936104"/>
          </a:xfrm>
        </p:spPr>
        <p:txBody>
          <a:bodyPr>
            <a:noAutofit/>
          </a:bodyPr>
          <a:lstStyle/>
          <a:p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Процентное соотношение по уровням сформированности коммуникативных и организаторских способностей у медицинских сестер в конце эксперимента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</p:nvPr>
        </p:nvGraphicFramePr>
        <p:xfrm>
          <a:off x="4427984" y="2906712"/>
          <a:ext cx="4716016" cy="395128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4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400" smtClean="0"/>
              <a:t>1</a:t>
            </a:r>
            <a:r>
              <a:rPr lang="ru-RU" sz="4400"/>
              <a:t>. </a:t>
            </a:r>
            <a:r>
              <a:rPr lang="ru-RU" sz="5000">
                <a:latin typeface="Times New Roman" panose="02020603050405020304" pitchFamily="18" charset="0"/>
                <a:cs typeface="Times New Roman" panose="02020603050405020304" pitchFamily="18" charset="0"/>
              </a:rPr>
              <a:t>В литературе выделены следующие группы профессионально важных качеств старших медицинских сестер, как руководства медицинской организацией:</a:t>
            </a:r>
            <a:endParaRPr lang="ru-RU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00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Морально-нравственные качества: трудолюбие, ответственность, сострадательность, эмпатия, терпение, альтруизм, доброжелательность, внимательность, решительность, отзывчивость, коммуникабельность.</a:t>
            </a:r>
            <a:endParaRPr lang="ru-RU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000"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Умственные качества и профессиональные способности: профессиональная эрудированность, последовательность, логичность, аналитический склад ума.</a:t>
            </a:r>
            <a:endParaRPr lang="ru-RU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00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Эстетические качества: опрятность, аккуратность, небрезгливость.</a:t>
            </a:r>
            <a:endParaRPr lang="ru-RU" sz="5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000">
                <a:latin typeface="Times New Roman" panose="02020603050405020304" pitchFamily="18" charset="0"/>
                <a:cs typeface="Times New Roman" panose="02020603050405020304" pitchFamily="18" charset="0"/>
              </a:rPr>
              <a:t>2. По результатам опроса было выявлено, что, по мнению респондентов, лидер должен обладать такими качествами как: общительность, активность, инициативность, самостоятельность, умение убеждать, решительность, уверенность себе. Также результаты опроса показали, что большинство респондентов считаю, что лидерами становятся, а не рождаются. </a:t>
            </a:r>
            <a:r>
              <a:rPr lang="ru-RU" sz="4400"/>
              <a:t> </a:t>
            </a:r>
            <a:endParaRPr lang="ru-RU" sz="4400"/>
          </a:p>
          <a:p>
            <a:pPr marL="0" indent="0" algn="just">
              <a:buNone/>
            </a:pPr>
            <a:endParaRPr lang="ru-RU" sz="4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 </a:t>
            </a:r>
            <a:endParaRPr lang="ru-RU" altLang="en-US" sz="4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</a:t>
            </a:r>
            <a:endParaRPr 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Здравоохранение в Казахстане в настоящее время претерпевает много изменений  В организациях здравоохранения появился новый тип менеджеров – медицинские сестры-руководители. </a:t>
            </a:r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Сестринское образование в Казахстане включает исследования, которые ведут к развитию лидерских компетенций в области сестринского дела, начиная с прикладного и академического бакалавриата  и углубляясь на уровне магистратуры. </a:t>
            </a:r>
            <a:endParaRPr 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539552" y="692696"/>
          <a:ext cx="8424936" cy="5904656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</p:nvPr>
        </p:nvGraphicFramePr>
        <p:xfrm>
          <a:off x="539552" y="692696"/>
          <a:ext cx="8424936" cy="5904656"/>
        </p:xfrm>
        <a:graphic>
          <a:graphicData uri="http://schemas.openxmlformats.org/drawingml/2006/diagram">
            <dgm:relIds xmlns:dgm="http://schemas.openxmlformats.org/drawingml/2006/diagram" r:dm="rId3" r:lo="rId4" r:qs="rId5" r:cs="rId6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КГП на ПХВ «Павлодарская городская №3»</a:t>
            </a:r>
            <a:endParaRPr lang="ru-RU" alt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https://www.depzdrav.goo.kz/media/img/blogs/d31068a135d76c671fdbfc8636ee0e82.png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7945" y="1943100"/>
            <a:ext cx="3760470" cy="40919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Замещающий текст 4"/>
          <p:cNvSpPr>
            <a:spLocks noGrp="1"/>
          </p:cNvSpPr>
          <p:nvPr>
            <p:ph type="body" sz="half" idx="4294967295"/>
          </p:nvPr>
        </p:nvSpPr>
        <p:spPr>
          <a:xfrm>
            <a:off x="515620" y="2057400"/>
            <a:ext cx="3899535" cy="3811905"/>
          </a:xfrm>
        </p:spPr>
        <p:txBody>
          <a:bodyPr/>
          <a:lstStyle/>
          <a:p>
            <a:pPr marL="0" indent="0" algn="l">
              <a:lnSpc>
                <a:spcPct val="100000"/>
              </a:lnSpc>
              <a:buNone/>
            </a:pPr>
            <a:r>
              <a:rPr 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Больница работающая в Единой  национальной системы здравоохранения,развернута 330 коек.</a:t>
            </a:r>
            <a:endParaRPr lang="ru-RU" sz="2000" b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Коллектив из 353 сотрудника: врачебный персонал составляет- 50, средний медицинский персонал -122, младший и прочий персонал 181 единиц.</a:t>
            </a:r>
            <a:r>
              <a:rPr lang="ru-RU" sz="2000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ационал</a:t>
            </a:r>
            <a:r>
              <a:rPr lang="ru-RU" smtClean="0">
                <a:solidFill>
                  <a:sysClr val="window" lastClr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ьной системы здравоохраББнения, развер</a:t>
            </a:r>
            <a:endParaRPr lang="ru-RU" altLang="en-US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СТРУКТУРА </a:t>
            </a: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МЕДИЦИНСКОГО </a:t>
            </a: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 </a:t>
            </a:r>
            <a:b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КГП на ПХВ «Павлодарская городская больница №3»</a:t>
            </a:r>
            <a:br>
              <a:rPr 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27584" y="1535113"/>
            <a:ext cx="7920880" cy="639762"/>
          </a:xfrm>
        </p:spPr>
        <p:txBody>
          <a:bodyPr>
            <a:normAutofit/>
          </a:bodyPr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среднего медицинского персонала по возрасту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</p:nvPr>
        </p:nvGraphicFramePr>
        <p:xfrm>
          <a:off x="1187624" y="2276872"/>
          <a:ext cx="6995120" cy="3777283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образовательного уровня и стаж работников среднего звена.</a:t>
            </a: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9552" y="1535113"/>
            <a:ext cx="3957836" cy="639762"/>
          </a:xfrm>
        </p:spPr>
        <p:txBody>
          <a:bodyPr>
            <a:noAutofit/>
          </a:bodyPr>
          <a:lstStyle/>
          <a:p>
            <a:r>
              <a:rPr lang="ru-RU" sz="1600">
                <a:latin typeface="Times New Roman" panose="02020603050405020304" pitchFamily="18" charset="0"/>
              </a:rPr>
              <a:t>Качественная характеристика образовательного уровня медицинских </a:t>
            </a:r>
            <a:r>
              <a:rPr lang="ru-RU" sz="1800">
                <a:latin typeface="Times New Roman" panose="02020603050405020304" pitchFamily="18" charset="0"/>
              </a:rPr>
              <a:t>работников</a:t>
            </a:r>
            <a:endParaRPr lang="ru-RU" sz="180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</p:nvPr>
        </p:nvGraphicFramePr>
        <p:xfrm>
          <a:off x="467544" y="2276872"/>
          <a:ext cx="4040188" cy="370522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268761"/>
            <a:ext cx="4041775" cy="792088"/>
          </a:xfrm>
        </p:spPr>
        <p:txBody>
          <a:bodyPr>
            <a:normAutofit fontScale="77500" lnSpcReduction="20000"/>
          </a:bodyPr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характеристика медицинских работников по стажу.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« Диагностика лидерских способностей» по </a:t>
            </a:r>
            <a:b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 Жарикова и Е.Крушельницкого </a:t>
            </a:r>
            <a:endParaRPr 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выраженности лидерских качеств у старших медицинских сёстер .</a:t>
            </a:r>
            <a:endParaRPr 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</p:nvPr>
        </p:nvGraphicFramePr>
        <p:xfrm>
          <a:off x="539552" y="2132856"/>
          <a:ext cx="4040188" cy="395128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выраженности лидерских качеств у медицинских сёстер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развития коммуникативных и организаторских способностей  </a:t>
            </a:r>
            <a:endParaRPr 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Старшие медицинские сестра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</p:nvPr>
        </p:nvGraphicFramePr>
        <p:xfrm>
          <a:off x="4644008" y="2348880"/>
          <a:ext cx="4040188" cy="395128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Медицинские сёстра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4"/>
          </p:nvPr>
        </p:nvGraphicFramePr>
        <p:xfrm>
          <a:off x="683568" y="2204864"/>
          <a:ext cx="4041775" cy="395128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Arial"/>
      </a:majorFont>
      <a:minorFont>
        <a:latin typeface="Arial"/>
        <a:ea typeface="SimSun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61</Paragraphs>
  <Slides>16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0">
      <vt:lpstr>Arial</vt:lpstr>
      <vt:lpstr>SimSun</vt:lpstr>
      <vt:lpstr>Times New Roman</vt:lpstr>
      <vt:lpstr>Business Cooperate</vt:lpstr>
      <vt:lpstr>PowerPoint Presentation</vt:lpstr>
      <vt:lpstr>Актуальность:</vt:lpstr>
      <vt:lpstr>PowerPoint Presentation</vt:lpstr>
      <vt:lpstr>PowerPoint Presentation</vt:lpstr>
      <vt:lpstr>КГП на ПХВ «Павлодарская городская №3»</vt:lpstr>
      <vt:lpstr>СОСТАВ и СТРУКТУРА СРЕДНЕГО МЕДИЦИНСКОГО ПЕРСОНАЛА КГП на ПХВ «Павлодарская городская больница №3»</vt:lpstr>
      <vt:lpstr>Структура образовательного уровня и стаж работников среднего звена.</vt:lpstr>
      <vt:lpstr>Методика « Диагностика лидерских способностей» по Е. Жарикова и Е.Крушельницкого </vt:lpstr>
      <vt:lpstr>Уровень развития коммуникативных и организаторских способностей  </vt:lpstr>
      <vt:lpstr> Способы из реализации по совершенствованию  лидерских качеств  среднего медицинского персонала </vt:lpstr>
      <vt:lpstr>PowerPoint Presentation</vt:lpstr>
      <vt:lpstr>PowerPoint Presentation</vt:lpstr>
      <vt:lpstr>Сестринский персонал необходимо вовлекать в процесс управления и повышения качества медицинской помощи, ориентированный на пациента.</vt:lpstr>
      <vt:lpstr>Сравнительный анализ  уровни сформированности по лидерским способностям , коммуникативных и организаторских способностей </vt:lpstr>
      <vt:lpstr>Выводы: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Федеральное государственное бюджетное образовательное учреждение высшего образования «Сибирский государственный медицинский университет» Министерства здравоохранения Российской Федерации  Направление подготовки (специальность) 38.04.02. Менеджмент Профиль  Управление сестринской деятельностью Кафедра  Организации здравоохранения и общественного здоровья </dc:title>
  <cp:lastModifiedBy>Acer</cp:lastModifiedBy>
  <cp:revision>60</cp:revision>
  <dcterms:created xsi:type="dcterms:W3CDTF">2023-05-24T05:44:00Z</dcterms:created>
  <dcterms:modified xsi:type="dcterms:W3CDTF">2023-08-08T05:20:39Z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ICV">
    <vt:lpwstr>67B26BDD65BB4DEFBF06C962036D1CBE</vt:lpwstr>
  </property>
  <property fmtid="{D5CDD505-2E9C-101B-9397-08002B2CF9AE}" pid="3" name="KSOProductBuildVer">
    <vt:lpwstr>1049-11.2.0.11417</vt:lpwstr>
  </property>
</Properties>
</file>