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83" r:id="rId6"/>
    <p:sldId id="284" r:id="rId7"/>
    <p:sldId id="264" r:id="rId8"/>
    <p:sldId id="263" r:id="rId9"/>
    <p:sldId id="265" r:id="rId10"/>
    <p:sldId id="266" r:id="rId11"/>
    <p:sldId id="267" r:id="rId12"/>
    <p:sldId id="285" r:id="rId13"/>
    <p:sldId id="260" r:id="rId14"/>
    <p:sldId id="262" r:id="rId15"/>
    <p:sldId id="268" r:id="rId16"/>
    <p:sldId id="269" r:id="rId17"/>
    <p:sldId id="271" r:id="rId18"/>
    <p:sldId id="272" r:id="rId19"/>
    <p:sldId id="273" r:id="rId20"/>
    <p:sldId id="274" r:id="rId21"/>
    <p:sldId id="275" r:id="rId22"/>
    <p:sldId id="286" r:id="rId23"/>
    <p:sldId id="276" r:id="rId24"/>
    <p:sldId id="277" r:id="rId25"/>
    <p:sldId id="278" r:id="rId26"/>
    <p:sldId id="279" r:id="rId27"/>
    <p:sldId id="281" r:id="rId28"/>
    <p:sldId id="280" r:id="rId29"/>
    <p:sldId id="287" r:id="rId30"/>
    <p:sldId id="282" r:id="rId31"/>
  </p:sldIdLst>
  <p:sldSz cx="9144000" cy="6858000" type="screen4x3"/>
  <p:notesSz cx="6858000" cy="9144000"/>
  <p:custDataLst>
    <p:tags r:id="rId3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slide" Target="slides/slide16.xml" /><Relationship Id="rId18" Type="http://schemas.openxmlformats.org/officeDocument/2006/relationships/slide" Target="slides/slide17.xml" /><Relationship Id="rId19" Type="http://schemas.openxmlformats.org/officeDocument/2006/relationships/slide" Target="slides/slide18.xml" /><Relationship Id="rId2" Type="http://schemas.openxmlformats.org/officeDocument/2006/relationships/slide" Target="slides/slide1.xml" /><Relationship Id="rId20" Type="http://schemas.openxmlformats.org/officeDocument/2006/relationships/slide" Target="slides/slide19.xml" /><Relationship Id="rId21" Type="http://schemas.openxmlformats.org/officeDocument/2006/relationships/slide" Target="slides/slide20.xml" /><Relationship Id="rId22" Type="http://schemas.openxmlformats.org/officeDocument/2006/relationships/slide" Target="slides/slide21.xml" /><Relationship Id="rId23" Type="http://schemas.openxmlformats.org/officeDocument/2006/relationships/slide" Target="slides/slide22.xml" /><Relationship Id="rId24" Type="http://schemas.openxmlformats.org/officeDocument/2006/relationships/slide" Target="slides/slide23.xml" /><Relationship Id="rId25" Type="http://schemas.openxmlformats.org/officeDocument/2006/relationships/slide" Target="slides/slide24.xml" /><Relationship Id="rId26" Type="http://schemas.openxmlformats.org/officeDocument/2006/relationships/slide" Target="slides/slide25.xml" /><Relationship Id="rId27" Type="http://schemas.openxmlformats.org/officeDocument/2006/relationships/slide" Target="slides/slide26.xml" /><Relationship Id="rId28" Type="http://schemas.openxmlformats.org/officeDocument/2006/relationships/slide" Target="slides/slide27.xml" /><Relationship Id="rId29" Type="http://schemas.openxmlformats.org/officeDocument/2006/relationships/slide" Target="slides/slide28.xml" /><Relationship Id="rId3" Type="http://schemas.openxmlformats.org/officeDocument/2006/relationships/slide" Target="slides/slide2.xml" /><Relationship Id="rId30" Type="http://schemas.openxmlformats.org/officeDocument/2006/relationships/slide" Target="slides/slide29.xml" /><Relationship Id="rId31" Type="http://schemas.openxmlformats.org/officeDocument/2006/relationships/slide" Target="slides/slide30.xml" /><Relationship Id="rId32" Type="http://schemas.openxmlformats.org/officeDocument/2006/relationships/tags" Target="tags/tag1.xml" /><Relationship Id="rId33" Type="http://schemas.openxmlformats.org/officeDocument/2006/relationships/presProps" Target="presProps.xml" /><Relationship Id="rId34" Type="http://schemas.openxmlformats.org/officeDocument/2006/relationships/viewProps" Target="viewProps.xml" /><Relationship Id="rId35" Type="http://schemas.openxmlformats.org/officeDocument/2006/relationships/theme" Target="theme/theme1.xml" /><Relationship Id="rId36" Type="http://schemas.openxmlformats.org/officeDocument/2006/relationships/tableStyles" Target="tableStyles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gdLst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0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gdLst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gdLst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gdLst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02.08.2023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gdLst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0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gdLst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gdLst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gdLst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</p:sldLayoutIdLst>
  <p:transition/>
  <p:timing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5.jpeg" /><Relationship Id="rId3" Type="http://schemas.openxmlformats.org/officeDocument/2006/relationships/image" Target="../media/image16.jpeg" /><Relationship Id="rId4" Type="http://schemas.openxmlformats.org/officeDocument/2006/relationships/image" Target="../media/image4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7.jpeg" /><Relationship Id="rId3" Type="http://schemas.openxmlformats.org/officeDocument/2006/relationships/image" Target="../media/image18.jpeg" /><Relationship Id="rId4" Type="http://schemas.openxmlformats.org/officeDocument/2006/relationships/image" Target="../media/image4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9.jpeg" /><Relationship Id="rId3" Type="http://schemas.openxmlformats.org/officeDocument/2006/relationships/image" Target="../media/image4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0.jpeg" /><Relationship Id="rId3" Type="http://schemas.openxmlformats.org/officeDocument/2006/relationships/image" Target="../media/image4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1.jpeg" /><Relationship Id="rId3" Type="http://schemas.openxmlformats.org/officeDocument/2006/relationships/image" Target="../media/image4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2.jpeg" /><Relationship Id="rId3" Type="http://schemas.openxmlformats.org/officeDocument/2006/relationships/image" Target="../media/image4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3.jpeg" /><Relationship Id="rId3" Type="http://schemas.openxmlformats.org/officeDocument/2006/relationships/image" Target="../media/image4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4.jpeg" /><Relationship Id="rId3" Type="http://schemas.openxmlformats.org/officeDocument/2006/relationships/image" Target="../media/image4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5.jpeg" /><Relationship Id="rId3" Type="http://schemas.openxmlformats.org/officeDocument/2006/relationships/image" Target="../media/image26.jpeg" /><Relationship Id="rId4" Type="http://schemas.openxmlformats.org/officeDocument/2006/relationships/image" Target="../media/image27.jpeg" /><Relationship Id="rId5" Type="http://schemas.openxmlformats.org/officeDocument/2006/relationships/image" Target="../media/image4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jpeg" /><Relationship Id="rId3" Type="http://schemas.openxmlformats.org/officeDocument/2006/relationships/image" Target="../media/image4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8.jpeg" /><Relationship Id="rId3" Type="http://schemas.openxmlformats.org/officeDocument/2006/relationships/image" Target="../media/image4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9.jpeg" /><Relationship Id="rId3" Type="http://schemas.openxmlformats.org/officeDocument/2006/relationships/image" Target="../media/image30.jpeg" /><Relationship Id="rId4" Type="http://schemas.openxmlformats.org/officeDocument/2006/relationships/image" Target="../media/image4.pn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1.jpeg" /><Relationship Id="rId3" Type="http://schemas.openxmlformats.org/officeDocument/2006/relationships/image" Target="../media/image4.pn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2.jpeg" /><Relationship Id="rId3" Type="http://schemas.openxmlformats.org/officeDocument/2006/relationships/image" Target="../media/image33.jpeg" /><Relationship Id="rId4" Type="http://schemas.openxmlformats.org/officeDocument/2006/relationships/image" Target="../media/image4.pn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4.jpeg" /><Relationship Id="rId3" Type="http://schemas.openxmlformats.org/officeDocument/2006/relationships/image" Target="../media/image35.jpeg" /><Relationship Id="rId4" Type="http://schemas.openxmlformats.org/officeDocument/2006/relationships/image" Target="../media/image4.pn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6.jpeg" /><Relationship Id="rId3" Type="http://schemas.openxmlformats.org/officeDocument/2006/relationships/image" Target="../media/image37.jpeg" /><Relationship Id="rId4" Type="http://schemas.openxmlformats.org/officeDocument/2006/relationships/image" Target="../media/image4.pn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8.jpeg" /><Relationship Id="rId3" Type="http://schemas.openxmlformats.org/officeDocument/2006/relationships/image" Target="../media/image39.jpeg" /><Relationship Id="rId4" Type="http://schemas.openxmlformats.org/officeDocument/2006/relationships/image" Target="../media/image4.pn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0.jpeg" /><Relationship Id="rId3" Type="http://schemas.openxmlformats.org/officeDocument/2006/relationships/image" Target="../media/image41.jpeg" /><Relationship Id="rId4" Type="http://schemas.openxmlformats.org/officeDocument/2006/relationships/image" Target="../media/image4.pn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2.png" /><Relationship Id="rId3" Type="http://schemas.openxmlformats.org/officeDocument/2006/relationships/image" Target="../media/image43.jpeg" /><Relationship Id="rId4" Type="http://schemas.openxmlformats.org/officeDocument/2006/relationships/image" Target="../media/image44.png" /><Relationship Id="rId5" Type="http://schemas.openxmlformats.org/officeDocument/2006/relationships/image" Target="../media/image4.png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5.png" /><Relationship Id="rId3" Type="http://schemas.openxmlformats.org/officeDocument/2006/relationships/image" Target="../media/image46.png" /><Relationship Id="rId4" Type="http://schemas.openxmlformats.org/officeDocument/2006/relationships/image" Target="../media/image47.png" /><Relationship Id="rId5" Type="http://schemas.openxmlformats.org/officeDocument/2006/relationships/image" Target="../media/image4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jpeg" /><Relationship Id="rId3" Type="http://schemas.openxmlformats.org/officeDocument/2006/relationships/image" Target="../media/image4.png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8.jpeg" /><Relationship Id="rId3" Type="http://schemas.openxmlformats.org/officeDocument/2006/relationships/image" Target="../media/image4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.jpeg" /><Relationship Id="rId3" Type="http://schemas.openxmlformats.org/officeDocument/2006/relationships/image" Target="../media/image7.jpeg" /><Relationship Id="rId4" Type="http://schemas.openxmlformats.org/officeDocument/2006/relationships/image" Target="../media/image4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8.jpeg" /><Relationship Id="rId3" Type="http://schemas.openxmlformats.org/officeDocument/2006/relationships/image" Target="../media/image4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9.jpeg" /><Relationship Id="rId3" Type="http://schemas.openxmlformats.org/officeDocument/2006/relationships/image" Target="../media/image4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0.jpeg" /><Relationship Id="rId3" Type="http://schemas.openxmlformats.org/officeDocument/2006/relationships/image" Target="../media/image4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1.jpeg" /><Relationship Id="rId3" Type="http://schemas.openxmlformats.org/officeDocument/2006/relationships/image" Target="../media/image4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2.jpeg" /><Relationship Id="rId3" Type="http://schemas.openxmlformats.org/officeDocument/2006/relationships/image" Target="../media/image13.jpeg" /><Relationship Id="rId4" Type="http://schemas.openxmlformats.org/officeDocument/2006/relationships/image" Target="../media/image14.jpeg" /><Relationship Id="rId5" Type="http://schemas.openxmlformats.org/officeDocument/2006/relationships/image" Target="../media/image4.pn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88024" y="2564904"/>
            <a:ext cx="3312368" cy="3312368"/>
          </a:xfrm>
        </p:spPr>
        <p:txBody>
          <a:bodyPr>
            <a:noAutofit/>
          </a:bodyPr>
          <a:lstStyle/>
          <a:p>
            <a:pPr algn="ctr"/>
            <a:br>
              <a:rPr lang="ru-RU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  <a:br>
              <a:rPr lang="ru-RU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медицинской сестры </a:t>
            </a:r>
            <a:b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мультидисциплинарной реабилитационной команде.</a:t>
            </a:r>
            <a:br>
              <a:rPr lang="ru-RU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Жарова М.Ж.–старшая медицинская сестра</a:t>
            </a:r>
            <a:endParaRPr lang="ru-RU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6" y="692696"/>
            <a:ext cx="3309803" cy="792088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КГП на ПХВ </a:t>
            </a:r>
            <a:endParaRPr lang="ru-RU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Павлодарский областной                 кардиологический центр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endParaRPr lang="ru-RU"/>
          </a:p>
        </p:txBody>
      </p:sp>
      <p:pic>
        <p:nvPicPr>
          <p:cNvPr id="1028" name="Picture 4" descr="C:\Users\Tuleubaeva_Sh.P-PSY\Desktop\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0"/>
            <a:ext cx="4176464" cy="6309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4343590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04664"/>
            <a:ext cx="6984776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284984"/>
            <a:ext cx="6984776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\\192.168.100.201\больница\!!!!!!ЮБИЛЕЙНАЯ КОНФЕРЕНЦИЯ 10 ЛЕТ ПОКЦ\НОВЫЙ ЛОГОТИП\лого без решетки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47856" y="416540"/>
            <a:ext cx="864096" cy="792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1744451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90281" y="764704"/>
            <a:ext cx="3942159" cy="2736304"/>
          </a:xfrm>
        </p:spPr>
        <p:txBody>
          <a:bodyPr>
            <a:normAutofit fontScale="92500" lnSpcReduction="10000"/>
          </a:bodyPr>
          <a:lstStyle/>
          <a:p>
            <a:pPr marL="68580" indent="0" algn="just">
              <a:buNone/>
            </a:pPr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Открытие </a:t>
            </a:r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отделения позволило расширить кардиологический кластер нашего региона. Деятельность отделения регламентируется приказом Министра здравоохранения Республики Казахстан от 7 апреля 2023 года № 65 «Об утверждении стандарта организации оказания медицинской реабилитации».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4" y="3501008"/>
            <a:ext cx="8136904" cy="2952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 descr="C:\Users\Tuleubaeva_Sh.P-PSY\Downloads\19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4" y="476672"/>
            <a:ext cx="4032448" cy="31687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\\192.168.100.201\больница\!!!!!!ЮБИЛЕЙНАЯ КОНФЕРЕНЦИЯ 10 ЛЕТ ПОКЦ\НОВЫЙ ЛОГОТИП\лого без решетки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27301" y="-36895"/>
            <a:ext cx="864096" cy="792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7546689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08720"/>
            <a:ext cx="4032448" cy="5175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0" y="1124744"/>
            <a:ext cx="4104456" cy="4896544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kk-KZ">
                <a:latin typeface="Times New Roman" panose="02020603050405020304" pitchFamily="18" charset="0"/>
                <a:cs typeface="Times New Roman" panose="02020603050405020304" pitchFamily="18" charset="0"/>
              </a:rPr>
              <a:t>За весь период в нашем кардиореабилитационном центре пролечено 4436 пациента. </a:t>
            </a:r>
          </a:p>
          <a:p>
            <a:pPr marL="68580" indent="0">
              <a:buNone/>
            </a:pPr>
            <a:r>
              <a:rPr lang="kk-KZ">
                <a:latin typeface="Times New Roman" panose="02020603050405020304" pitchFamily="18" charset="0"/>
                <a:cs typeface="Times New Roman" panose="02020603050405020304" pitchFamily="18" charset="0"/>
              </a:rPr>
              <a:t>В 2020 году пролечено в отделении реабилитации 795 чел, </a:t>
            </a: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>
              <a:buNone/>
            </a:pPr>
            <a:r>
              <a:rPr lang="kk-KZ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>
                <a:latin typeface="Times New Roman" panose="02020603050405020304" pitchFamily="18" charset="0"/>
                <a:cs typeface="Times New Roman" panose="02020603050405020304" pitchFamily="18" charset="0"/>
              </a:rPr>
              <a:t>2021г. - 934 (в т.ч.56 неврол), </a:t>
            </a: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>
              <a:buNone/>
            </a:pPr>
            <a:r>
              <a:rPr lang="kk-KZ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>
                <a:latin typeface="Times New Roman" panose="02020603050405020304" pitchFamily="18" charset="0"/>
                <a:cs typeface="Times New Roman" panose="02020603050405020304" pitchFamily="18" charset="0"/>
              </a:rPr>
              <a:t>2022 г.-693 (в т.ч. 15 пульм), </a:t>
            </a: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>
              <a:buNone/>
            </a:pPr>
            <a:r>
              <a:rPr lang="kk-KZ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kk-KZ">
                <a:latin typeface="Times New Roman" panose="02020603050405020304" pitchFamily="18" charset="0"/>
                <a:cs typeface="Times New Roman" panose="02020603050405020304" pitchFamily="18" charset="0"/>
              </a:rPr>
              <a:t>3 мес 2023 года – 350 пациентов.</a:t>
            </a: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/>
          </a:p>
        </p:txBody>
      </p:sp>
      <p:pic>
        <p:nvPicPr>
          <p:cNvPr id="6" name="Рисунок 5" descr="\\192.168.100.201\больница\!!!!!!ЮБИЛЕЙНАЯ КОНФЕРЕНЦИЯ 10 ЛЕТ ПОКЦ\НОВЫЙ ЛОГОТИП\лого без решетки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47856" y="512676"/>
            <a:ext cx="864096" cy="792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6057778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7992888" cy="141277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3600" b="1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ультидисциплинарный подход</a:t>
            </a:r>
            <a:br>
              <a:rPr lang="ru-RU" sz="3600" b="1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реабилитации </a:t>
            </a:r>
            <a:r>
              <a:rPr 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больных в условиях стационара</a:t>
            </a:r>
            <a:r>
              <a:rPr lang="ru-RU" sz="3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988840"/>
            <a:ext cx="7992888" cy="1728192"/>
          </a:xfrm>
        </p:spPr>
        <p:txBody>
          <a:bodyPr/>
          <a:lstStyle/>
          <a:p>
            <a:pPr marL="68580" indent="0" algn="ctr">
              <a:buNone/>
            </a:pP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Делает возможным существенно 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улучшить результаты лечения, снизить количество осложнений, инвалидизацию и летальность, улучшить качество жизни больных и их семей.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7624" y="3541512"/>
            <a:ext cx="6624736" cy="29118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 descr="\\192.168.100.201\больница\!!!!!!ЮБИЛЕЙНАЯ КОНФЕРЕНЦИЯ 10 ЛЕТ ПОКЦ\НОВЫЙ ЛОГОТИП\лого без решетки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68344" y="404664"/>
            <a:ext cx="864096" cy="792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1196182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079" y="332656"/>
            <a:ext cx="4248472" cy="1219671"/>
          </a:xfrm>
        </p:spPr>
        <p:txBody>
          <a:bodyPr>
            <a:noAutofit/>
          </a:bodyPr>
          <a:lstStyle/>
          <a:p>
            <a:pPr algn="ctr"/>
            <a:r>
              <a:rPr 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 мультидисциплинарной реабилитационной команды</a:t>
            </a:r>
            <a:endParaRPr lang="ru-RU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980728"/>
            <a:ext cx="3744416" cy="51845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539552" y="2020485"/>
            <a:ext cx="388843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smtClean="0"/>
              <a:t>* Врач реабилитолог</a:t>
            </a:r>
            <a:endParaRPr lang="ru-RU" sz="2000" b="1" smtClean="0"/>
          </a:p>
          <a:p>
            <a:endParaRPr lang="ru-RU" sz="2000" b="1" smtClean="0"/>
          </a:p>
          <a:p>
            <a:r>
              <a:rPr lang="ru-RU" sz="2000" b="1" smtClean="0"/>
              <a:t>* Врач-кардиолог</a:t>
            </a:r>
          </a:p>
          <a:p>
            <a:endParaRPr lang="ru-RU" sz="2000" b="1" smtClean="0"/>
          </a:p>
          <a:p>
            <a:r>
              <a:rPr lang="ru-RU" sz="2000" b="1" smtClean="0"/>
              <a:t>* Врач-невролог</a:t>
            </a:r>
          </a:p>
          <a:p>
            <a:endParaRPr lang="ru-RU" sz="2000" b="1" smtClean="0"/>
          </a:p>
          <a:p>
            <a:r>
              <a:rPr lang="ru-RU" sz="2000" b="1" smtClean="0"/>
              <a:t>* Психолог</a:t>
            </a:r>
          </a:p>
          <a:p>
            <a:endParaRPr lang="ru-RU" sz="2000" b="1" smtClean="0"/>
          </a:p>
          <a:p>
            <a:r>
              <a:rPr lang="ru-RU" sz="2000" b="1" smtClean="0"/>
              <a:t>*Физиотерапевтическая медсестра</a:t>
            </a:r>
          </a:p>
          <a:p>
            <a:r>
              <a:rPr lang="ru-RU" sz="2000" b="1" smtClean="0"/>
              <a:t> </a:t>
            </a:r>
          </a:p>
          <a:p>
            <a:r>
              <a:rPr lang="ru-RU" sz="2000" b="1" smtClean="0"/>
              <a:t>* Инструктор ЛФК </a:t>
            </a:r>
          </a:p>
          <a:p>
            <a:endParaRPr lang="ru-RU" sz="2000" b="1" smtClean="0"/>
          </a:p>
          <a:p>
            <a:r>
              <a:rPr lang="ru-RU" sz="2000" b="1" smtClean="0"/>
              <a:t>* Медсестра </a:t>
            </a:r>
            <a:r>
              <a:rPr lang="ru-RU" sz="2000" b="1"/>
              <a:t>по массажу </a:t>
            </a: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3419872" y="2276872"/>
            <a:ext cx="1368152" cy="144016"/>
          </a:xfrm>
          <a:prstGeom prst="straightConnector1">
            <a:avLst/>
          </a:prstGeom>
          <a:ln w="381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3059832" y="2852936"/>
            <a:ext cx="1584176" cy="14401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2843808" y="3429000"/>
            <a:ext cx="1584176" cy="14401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2195736" y="4077072"/>
            <a:ext cx="223224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V="1">
            <a:off x="3977934" y="4581128"/>
            <a:ext cx="522058" cy="7200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V="1">
            <a:off x="3311860" y="5085184"/>
            <a:ext cx="1332148" cy="57606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69" name="Прямая со стрелкой 7168"/>
          <p:cNvCxnSpPr/>
          <p:nvPr/>
        </p:nvCxnSpPr>
        <p:spPr>
          <a:xfrm flipV="1">
            <a:off x="4103948" y="5661248"/>
            <a:ext cx="828092" cy="50405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5" name="TextBox 7174"/>
          <p:cNvSpPr txBox="1"/>
          <p:nvPr/>
        </p:nvSpPr>
        <p:spPr>
          <a:xfrm>
            <a:off x="6084168" y="6050609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</a:t>
            </a:r>
            <a:endParaRPr lang="ru-RU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 descr="\\192.168.100.201\больница\!!!!!!ЮБИЛЕЙНАЯ КОНФЕРЕНЦИЯ 10 ЛЕТ ПОКЦ\НОВЫЙ ЛОГОТИП\лого без решетки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68344" y="584684"/>
            <a:ext cx="864096" cy="792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649755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7" y="692696"/>
            <a:ext cx="7848871" cy="2808312"/>
          </a:xfrm>
        </p:spPr>
        <p:txBody>
          <a:bodyPr>
            <a:normAutofit/>
          </a:bodyPr>
          <a:lstStyle/>
          <a:p>
            <a:pPr marL="68580" indent="0" algn="just">
              <a:buNone/>
            </a:pPr>
            <a:r>
              <a:rPr lang="ru-RU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Анализ </a:t>
            </a:r>
            <a:r>
              <a:rPr lang="ru-RU" sz="220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эффективности медицинской </a:t>
            </a:r>
            <a:endParaRPr lang="ru-RU" sz="22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 algn="just">
              <a:buNone/>
            </a:pPr>
            <a:r>
              <a:rPr lang="ru-RU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реабилитации </a:t>
            </a:r>
            <a:r>
              <a:rPr lang="ru-RU" sz="220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 на основании оценки физического и психоэмоционального состояния и показателя переносимости физической нагрузки пациентами в послеоперационном периоде.</a:t>
            </a:r>
          </a:p>
          <a:p>
            <a:pPr marL="68580" indent="0" algn="just">
              <a:buNone/>
            </a:pPr>
            <a:r>
              <a:rPr lang="ru-RU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Данные </a:t>
            </a:r>
            <a:r>
              <a:rPr lang="ru-RU" sz="2200"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оцениваются при поступлении пациентов в отделение реабилитации и при выписке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4" y="3140968"/>
            <a:ext cx="8136904" cy="33843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 descr="\\192.168.100.201\больница\!!!!!!ЮБИЛЕЙНАЯ КОНФЕРЕНЦИЯ 10 ЛЕТ ПОКЦ\НОВЫЙ ЛОГОТИП\лого без решетки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96336" y="404664"/>
            <a:ext cx="864096" cy="792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8281537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7024744" cy="648072"/>
          </a:xfrm>
        </p:spPr>
        <p:txBody>
          <a:bodyPr>
            <a:normAutofit/>
          </a:bodyPr>
          <a:lstStyle/>
          <a:p>
            <a:pPr algn="ctr"/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При поступлении фиксируются следующие данные</a:t>
            </a: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280920" cy="5877272"/>
          </a:xfrm>
        </p:spPr>
        <p:txBody>
          <a:bodyPr>
            <a:normAutofit fontScale="32500" lnSpcReduction="20000"/>
          </a:bodyPr>
          <a:lstStyle/>
          <a:p>
            <a:pPr lvl="0"/>
            <a:r>
              <a:rPr lang="ru-RU" sz="4900" b="1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 и пол </a:t>
            </a:r>
            <a:r>
              <a:rPr lang="ru-RU" sz="49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пациента</a:t>
            </a:r>
          </a:p>
          <a:p>
            <a:pPr marL="68580" lvl="0" indent="0">
              <a:buNone/>
            </a:pPr>
            <a:endParaRPr lang="ru-RU" sz="49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4900" b="1">
                <a:latin typeface="Times New Roman" panose="02020603050405020304" pitchFamily="18" charset="0"/>
                <a:cs typeface="Times New Roman" panose="02020603050405020304" pitchFamily="18" charset="0"/>
              </a:rPr>
              <a:t>Антропометрические данные: рост (стоя-сидя), вес, окружность грудной </a:t>
            </a:r>
            <a:r>
              <a:rPr lang="ru-RU" sz="49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клетки</a:t>
            </a:r>
          </a:p>
          <a:p>
            <a:pPr marL="68580" lvl="0" indent="0">
              <a:buNone/>
            </a:pPr>
            <a:endParaRPr lang="ru-RU" sz="49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4900" b="1">
                <a:latin typeface="Times New Roman" panose="02020603050405020304" pitchFamily="18" charset="0"/>
                <a:cs typeface="Times New Roman" panose="02020603050405020304" pitchFamily="18" charset="0"/>
              </a:rPr>
              <a:t>Индекс массы </a:t>
            </a:r>
            <a:r>
              <a:rPr lang="ru-RU" sz="49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тела</a:t>
            </a:r>
          </a:p>
          <a:p>
            <a:pPr marL="68580" lvl="0" indent="0">
              <a:buNone/>
            </a:pPr>
            <a:endParaRPr lang="ru-RU" sz="49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4900" b="1">
                <a:latin typeface="Times New Roman" panose="02020603050405020304" pitchFamily="18" charset="0"/>
                <a:cs typeface="Times New Roman" panose="02020603050405020304" pitchFamily="18" charset="0"/>
              </a:rPr>
              <a:t>Полный диагноз (основное заболевание, сопутствующее осложнение) и заключительный </a:t>
            </a:r>
            <a:r>
              <a:rPr lang="ru-RU" sz="49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диагноз</a:t>
            </a:r>
          </a:p>
          <a:p>
            <a:pPr marL="68580" lvl="0" indent="0">
              <a:buNone/>
            </a:pPr>
            <a:endParaRPr lang="ru-RU" sz="49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4900" b="1">
                <a:latin typeface="Times New Roman" panose="02020603050405020304" pitchFamily="18" charset="0"/>
                <a:cs typeface="Times New Roman" panose="02020603050405020304" pitchFamily="18" charset="0"/>
              </a:rPr>
              <a:t>Дата проведения аортокоронарного </a:t>
            </a:r>
            <a:r>
              <a:rPr lang="ru-RU" sz="49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шунтирования</a:t>
            </a:r>
          </a:p>
          <a:p>
            <a:pPr marL="68580" lvl="0" indent="0">
              <a:buNone/>
            </a:pPr>
            <a:endParaRPr lang="ru-RU" sz="49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4900" b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Предыдущие госпитализации в отделение реабилитации (при наличии в анамнезе</a:t>
            </a:r>
            <a:r>
              <a:rPr lang="ru-RU" sz="49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68580" lvl="0" indent="0">
              <a:buNone/>
            </a:pPr>
            <a:endParaRPr lang="ru-RU" sz="49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4900" b="1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переносимости физической нагрузки - тест шестиминутной ходьбы, шкала Борга- шкала субъективных ощущений</a:t>
            </a:r>
            <a:r>
              <a:rPr lang="ru-RU" sz="49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8580" lvl="0" indent="0">
              <a:buNone/>
            </a:pPr>
            <a:endParaRPr lang="ru-RU" sz="49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4900" b="1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физического состояния  по Шкале реабилитационной маршрутизации на основе критериев </a:t>
            </a:r>
            <a:r>
              <a:rPr lang="ru-RU" sz="49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МКФ</a:t>
            </a:r>
          </a:p>
          <a:p>
            <a:pPr marL="68580" lvl="0" indent="0">
              <a:buNone/>
            </a:pPr>
            <a:endParaRPr lang="ru-RU" sz="49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4900" b="1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психоэмоционального состояния при беседе с клиническим </a:t>
            </a:r>
            <a:r>
              <a:rPr lang="ru-RU" sz="49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психологом</a:t>
            </a:r>
            <a:endParaRPr lang="ru-RU" sz="49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/>
          </a:p>
        </p:txBody>
      </p:sp>
      <p:pic>
        <p:nvPicPr>
          <p:cNvPr id="5" name="Рисунок 4" descr="\\192.168.100.201\больница\!!!!!!ЮБИЛЕЙНАЯ КОНФЕРЕНЦИЯ 10 ЛЕТ ПОКЦ\НОВЫЙ ЛОГОТИП\лого без решетки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28384" y="620688"/>
            <a:ext cx="864096" cy="792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1229060"/>
      </p:ext>
    </p:extLst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836712"/>
            <a:ext cx="3960440" cy="5616624"/>
          </a:xfrm>
        </p:spPr>
        <p:txBody>
          <a:bodyPr>
            <a:normAutofit fontScale="92500"/>
          </a:bodyPr>
          <a:lstStyle/>
          <a:p>
            <a:pPr marL="68580" indent="0">
              <a:buNone/>
            </a:pPr>
            <a:r>
              <a: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 основным физическим методам </a:t>
            </a:r>
            <a:r>
              <a:rPr lang="ru-RU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кардиореабилитации   </a:t>
            </a:r>
            <a:r>
              <a: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 клинического протокола относятся :</a:t>
            </a:r>
          </a:p>
          <a:p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	ингаляции с лекарственными средствами</a:t>
            </a:r>
          </a:p>
          <a:p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	кинезиотерапия,</a:t>
            </a:r>
          </a:p>
          <a:p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кардио-тренировка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, в том числе  дозированная ходьба по территории больницы с использованием скандинавских палок в три захода (ранним утром, после обеда и вечером)</a:t>
            </a:r>
          </a:p>
          <a:p>
            <a:endParaRPr lang="ru-RU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9992" y="764704"/>
            <a:ext cx="4176464" cy="57606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 descr="\\192.168.100.201\больница\!!!!!!ЮБИЛЕЙНАЯ КОНФЕРЕНЦИЯ 10 ЛЕТ ПОКЦ\НОВЫЙ ЛОГОТИП\лого без решетки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24020" y="332657"/>
            <a:ext cx="864096" cy="792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2435371"/>
      </p:ext>
    </p:extLst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4" y="332656"/>
            <a:ext cx="8280920" cy="61206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 descr="\\192.168.100.201\больница\!!!!!!ЮБИЛЕЙНАЯ КОНФЕРЕНЦИЯ 10 ЛЕТ ПОКЦ\НОВЫЙ ЛОГОТИП\лого без решетки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77139" y="410244"/>
            <a:ext cx="864096" cy="792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1587829"/>
      </p:ext>
    </p:extLst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85436" y="1196752"/>
            <a:ext cx="3528392" cy="1033184"/>
          </a:xfrm>
        </p:spPr>
        <p:txBody>
          <a:bodyPr>
            <a:normAutofit fontScale="90000"/>
          </a:bodyPr>
          <a:lstStyle/>
          <a:p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По показаниям 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индивидуально:</a:t>
            </a: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47433" y="426417"/>
            <a:ext cx="19597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агнитотерапия</a:t>
            </a:r>
            <a:endParaRPr lang="ru-RU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1890" y="776848"/>
            <a:ext cx="4047387" cy="21097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569278" y="2524198"/>
            <a:ext cx="38708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ассаж </a:t>
            </a:r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шейно-воротниковой </a:t>
            </a:r>
            <a:r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зоны</a:t>
            </a:r>
            <a:endParaRPr lang="ru-RU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https://sun9-51.userapi.com/c857120/v857120863/17f4b/G4nJt2w0Rms.jpg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4316523" y="2886635"/>
            <a:ext cx="4376377" cy="29990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1891" y="3501009"/>
            <a:ext cx="3906094" cy="30963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80259" y="3105835"/>
            <a:ext cx="36362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екарственный </a:t>
            </a:r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электрофорез</a:t>
            </a:r>
          </a:p>
        </p:txBody>
      </p:sp>
      <p:pic>
        <p:nvPicPr>
          <p:cNvPr id="11" name="Рисунок 10" descr="\\192.168.100.201\больница\!!!!!!ЮБИЛЕЙНАЯ КОНФЕРЕНЦИЯ 10 ЛЕТ ПОКЦ\НОВЫЙ ЛОГОТИП\лого без решетки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28804" y="399705"/>
            <a:ext cx="864096" cy="792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3794957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836712"/>
            <a:ext cx="3168352" cy="457120"/>
          </a:xfrm>
        </p:spPr>
        <p:txBody>
          <a:bodyPr>
            <a:normAutofit fontScale="90000"/>
          </a:bodyPr>
          <a:lstStyle/>
          <a:p>
            <a:r>
              <a:rPr lang="ru-RU" b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endParaRPr lang="ru-RU" b="1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55976" y="1412776"/>
            <a:ext cx="4320480" cy="489654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Сердечно-сосудистые 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заболевания являются значимой медико-социальной проблемой. Их доля в структуре общей смертности и инвалидизации населения высока. В Республике Казахстан основными причинами смерти от ССЗ зарегистрирована ишемическая болезнь сердца, а именно инфаркт миокарда, аритмии, хроническая сердечная недостаточность. Особенно велик уровень стойкой утраты нетрудоспособности среди перенесших инсульт. 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4" y="692696"/>
            <a:ext cx="3888432" cy="54726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 descr="\\192.168.100.201\больница\!!!!!!ЮБИЛЕЙНАЯ КОНФЕРЕНЦИЯ 10 ЛЕТ ПОКЦ\НОВЫЙ ЛОГОТИП\лого без решетки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68344" y="116632"/>
            <a:ext cx="864096" cy="792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4854700"/>
      </p:ext>
    </p:extLst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7359" y="692696"/>
            <a:ext cx="7992888" cy="829896"/>
          </a:xfrm>
        </p:spPr>
        <p:txBody>
          <a:bodyPr>
            <a:noAutofit/>
          </a:bodyPr>
          <a:lstStyle/>
          <a:p>
            <a:pPr algn="ctr"/>
            <a:r>
              <a:rPr lang="ru-RU" sz="260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пациентам </a:t>
            </a:r>
            <a:r>
              <a:rPr lang="ru-RU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проводятся </a:t>
            </a:r>
            <a:r>
              <a:rPr lang="ru-RU" sz="260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реабилитационные процедуры</a:t>
            </a:r>
            <a:r>
              <a:rPr lang="ru-RU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79654" y="1484784"/>
            <a:ext cx="10290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ассейн</a:t>
            </a:r>
            <a:endParaRPr lang="ru-RU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1600" y="1863511"/>
            <a:ext cx="7237512" cy="41044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 descr="\\192.168.100.201\больница\!!!!!!ЮБИЛЕЙНАЯ КОНФЕРЕНЦИЯ 10 ЛЕТ ПОКЦ\НОВЫЙ ЛОГОТИП\лого без решетки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77064" y="404665"/>
            <a:ext cx="864096" cy="792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1368175"/>
      </p:ext>
    </p:extLst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Прямоугольник 3"/>
          <p:cNvSpPr/>
          <p:nvPr/>
        </p:nvSpPr>
        <p:spPr>
          <a:xfrm>
            <a:off x="1259632" y="234227"/>
            <a:ext cx="2403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кипидарные </a:t>
            </a:r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ванны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577" y="603559"/>
            <a:ext cx="7488832" cy="31854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60777" y="3604374"/>
            <a:ext cx="40612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абота </a:t>
            </a:r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с клиническим психологом</a:t>
            </a: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585" y="3861048"/>
            <a:ext cx="7272808" cy="2736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 descr="\\192.168.100.201\больница\!!!!!!ЮБИЛЕЙНАЯ КОНФЕРЕНЦИЯ 10 ЛЕТ ПОКЦ\НОВЫЙ ЛОГОТИП\лого без решетки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96336" y="234227"/>
            <a:ext cx="864096" cy="792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3745564"/>
      </p:ext>
    </p:extLst>
  </p:cSld>
  <p:clrMapOvr>
    <a:masterClrMapping/>
  </p:clrMapOvr>
  <p:transition/>
  <p:timing/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80" y="692696"/>
            <a:ext cx="4658791" cy="576064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55976" y="1124744"/>
            <a:ext cx="4176464" cy="3508977"/>
          </a:xfrm>
        </p:spPr>
        <p:txBody>
          <a:bodyPr>
            <a:normAutofit fontScale="92500"/>
          </a:bodyPr>
          <a:lstStyle/>
          <a:p>
            <a:r>
              <a:rPr lang="ru-RU">
                <a:solidFill>
                  <a:srgbClr val="1A1A1A"/>
                </a:solidFill>
                <a:latin typeface="Times New Roman"/>
                <a:ea typeface="Times New Roman"/>
                <a:cs typeface="Times New Roman"/>
              </a:rPr>
              <a:t>Раннее начало с соблюдением принципов преемственности, индивидуальности, комплексности и личного участия реабилитанта позволяет достичь положительных результатов в восстановлении продолжительного и качественного образа жизни.</a:t>
            </a:r>
            <a:endParaRPr lang="ru-RU">
              <a:latin typeface="Calibri"/>
              <a:ea typeface="Times New Roman"/>
              <a:cs typeface="Times New Roman"/>
            </a:endParaRPr>
          </a:p>
          <a:p>
            <a:endParaRPr lang="ru-RU"/>
          </a:p>
        </p:txBody>
      </p:sp>
      <p:pic>
        <p:nvPicPr>
          <p:cNvPr id="5" name="Рисунок 4" descr="\\192.168.100.201\больница\!!!!!!ЮБИЛЕЙНАЯ КОНФЕРЕНЦИЯ 10 ЛЕТ ПОКЦ\НОВЫЙ ЛОГОТИП\лого без решетки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46923" y="296652"/>
            <a:ext cx="864096" cy="792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5966469"/>
      </p:ext>
    </p:extLst>
  </p:cSld>
  <p:clrMapOvr>
    <a:masterClrMapping/>
  </p:clrMapOvr>
  <p:transition/>
  <p:timing/>
</p:sld>
</file>

<file path=ppt/slides/slide2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27984" y="836712"/>
            <a:ext cx="4032448" cy="5688632"/>
          </a:xfrm>
        </p:spPr>
        <p:txBody>
          <a:bodyPr>
            <a:normAutofit fontScale="92500" lnSpcReduction="10000"/>
          </a:bodyPr>
          <a:lstStyle/>
          <a:p>
            <a:pPr marL="68580" indent="0">
              <a:buNone/>
            </a:pP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толерантности  к физической нагрузке оценивается при поступлении в отделение реабилитации с помощью теста шестиминутной ходьбы и при выписке. У большинства пациентов в среднем  проходимое расстояние  составляет приблизительно  в среднем 440 метр за 6 минут. При выписке этот показатель увеличивается   в среднем на 50-60 шагов  за 6 минут. </a:t>
            </a:r>
          </a:p>
          <a:p>
            <a:pPr marL="68580" indent="0">
              <a:buNone/>
            </a:pP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по шкале ШРМ при поступлении в среднем составляет 3 балла, при выписке - 2,0 балла.  </a:t>
            </a:r>
          </a:p>
          <a:p>
            <a:endParaRPr lang="ru-RU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2" y="404664"/>
            <a:ext cx="4104457" cy="32941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1" y="3429000"/>
            <a:ext cx="4104457" cy="29523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 descr="\\192.168.100.201\больница\!!!!!!ЮБИЛЕЙНАЯ КОНФЕРЕНЦИЯ 10 ЛЕТ ПОКЦ\НОВЫЙ ЛОГОТИП\лого без решетки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29167" y="485400"/>
            <a:ext cx="864096" cy="792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159290"/>
      </p:ext>
    </p:extLst>
  </p:cSld>
  <p:clrMapOvr>
    <a:masterClrMapping/>
  </p:clrMapOvr>
  <p:transition/>
  <p:timing/>
</p:sld>
</file>

<file path=ppt/slides/slide2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0964" y="692697"/>
            <a:ext cx="8064896" cy="3312368"/>
          </a:xfrm>
        </p:spPr>
        <p:txBody>
          <a:bodyPr>
            <a:normAutofit fontScale="70000" lnSpcReduction="20000"/>
          </a:bodyPr>
          <a:lstStyle/>
          <a:p>
            <a:pPr marL="68580" indent="0" algn="just">
              <a:buNone/>
            </a:pP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При поступлении инструктор ЛФК  оценивает  состояние пациентов </a:t>
            </a:r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по шкале </a:t>
            </a:r>
            <a:r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Борга.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При выполнений физических упражнений выделяют 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несколько уровней 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интенсивности тренировок или пульсовых зон:</a:t>
            </a:r>
          </a:p>
          <a:p>
            <a:pPr marL="68580" indent="0" algn="just">
              <a:buNone/>
            </a:pP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- умеренная нагрузка ( 50 – 60% от максимальной ЧСС</a:t>
            </a:r>
          </a:p>
          <a:p>
            <a:pPr marL="68580" indent="0" algn="just">
              <a:buNone/>
            </a:pP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- «</a:t>
            </a:r>
            <a:r>
              <a:rPr lang="ru-RU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контртоль 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веса» (пульс 60 – 70% от максимальной ЧСС)</a:t>
            </a:r>
          </a:p>
          <a:p>
            <a:pPr marL="68580" indent="0" algn="just">
              <a:buNone/>
            </a:pP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- аэробная зона  (пульс 70 – 80% от максимальной ЧСС)</a:t>
            </a:r>
          </a:p>
          <a:p>
            <a:pPr marL="68580" indent="0" algn="just">
              <a:buNone/>
            </a:pP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- анаэробная тренировка ( 80-90% от максимальной ЧСС) </a:t>
            </a:r>
          </a:p>
          <a:p>
            <a:pPr marL="68580" indent="0" algn="just">
              <a:buNone/>
            </a:pP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ЛФК-инструктор 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работает по ступенчатой системе нагрузок: начиная с малой физической нагрузки и кинезиотерапии, постепенно вводит занятия на тренажерах: степ-ходьба, дозированная ходьба на беговой дорожке, велотренажерах, скандинавская ходьба ускоренным шагом. При выписке у всех пациентов наблюдается положительная динамика, в т.ч. у 55% пациентов оценка по шкале составила 0 баллов, у 10% - 0,5балл, у 35% - 1балл. Средний балл в группе по шкале Борга составил 0,4.</a:t>
            </a:r>
          </a:p>
          <a:p>
            <a:endParaRPr lang="ru-RU"/>
          </a:p>
        </p:txBody>
      </p:sp>
      <p:pic>
        <p:nvPicPr>
          <p:cNvPr id="6" name="Рисунок 5" descr="https://sun9-44.userapi.com/c851216/v851216863/1f2c19/UMiGzBgl1_4.jpg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539552" y="3717032"/>
            <a:ext cx="4176464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https://sun9-71.userapi.com/c857628/v857628863/bb664/Q794xsIfwIc.jpg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4716016" y="3717032"/>
            <a:ext cx="3960440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\\192.168.100.201\больница\!!!!!!ЮБИЛЕЙНАЯ КОНФЕРЕНЦИЯ 10 ЛЕТ ПОКЦ\НОВЫЙ ЛОГОТИП\лого без решетки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28384" y="0"/>
            <a:ext cx="864096" cy="792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2990985"/>
      </p:ext>
    </p:extLst>
  </p:cSld>
  <p:clrMapOvr>
    <a:masterClrMapping/>
  </p:clrMapOvr>
  <p:transition/>
  <p:timing/>
</p:sld>
</file>

<file path=ppt/slides/slide2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27984" y="980728"/>
            <a:ext cx="4248472" cy="5481228"/>
          </a:xfrm>
        </p:spPr>
        <p:txBody>
          <a:bodyPr>
            <a:normAutofit lnSpcReduction="10000"/>
          </a:bodyPr>
          <a:lstStyle/>
          <a:p>
            <a:pPr marL="68580" indent="0" algn="just">
              <a:buNone/>
            </a:pPr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Оценка </a:t>
            </a:r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психоэмоционального состояния проводится  клиническим психологом при поступлении и в день выписки. Вербальным путем, методом беседы, при которой выявляется моральная готовность пациента к восстановлению и дальнейшей </a:t>
            </a:r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реабилитации,</a:t>
            </a:r>
            <a:r>
              <a:rPr lang="ru-RU" sz="2000" smtClean="0">
                <a:solidFill>
                  <a:srgbClr val="1A1A1A"/>
                </a:solidFill>
                <a:latin typeface="Times New Roman"/>
              </a:rPr>
              <a:t> а </a:t>
            </a:r>
            <a:r>
              <a:rPr lang="ru-RU" sz="2000" smtClean="0">
                <a:solidFill>
                  <a:srgbClr val="1A1A1A"/>
                </a:solidFill>
                <a:latin typeface="Times New Roman"/>
                <a:ea typeface="Times New Roman"/>
              </a:rPr>
              <a:t>также </a:t>
            </a:r>
            <a:r>
              <a:rPr lang="ru-RU" sz="2000">
                <a:solidFill>
                  <a:srgbClr val="1A1A1A"/>
                </a:solidFill>
                <a:latin typeface="Times New Roman"/>
                <a:ea typeface="Times New Roman"/>
              </a:rPr>
              <a:t>в первую очередь общий эмоциональный настрой  с помощью стандартных наводящих </a:t>
            </a:r>
            <a:r>
              <a:rPr lang="ru-RU" sz="2000" smtClean="0">
                <a:solidFill>
                  <a:srgbClr val="1A1A1A"/>
                </a:solidFill>
                <a:latin typeface="Times New Roman"/>
                <a:ea typeface="Times New Roman"/>
              </a:rPr>
              <a:t>вопросов  </a:t>
            </a:r>
            <a:r>
              <a:rPr lang="ru-RU" sz="2000">
                <a:solidFill>
                  <a:srgbClr val="1A1A1A"/>
                </a:solidFill>
                <a:latin typeface="Times New Roman"/>
                <a:ea typeface="Times New Roman"/>
              </a:rPr>
              <a:t>и дальнейшего анализа в том числе монолога самого пациента  о </a:t>
            </a:r>
            <a:r>
              <a:rPr lang="ru-RU" sz="2000" smtClean="0">
                <a:solidFill>
                  <a:srgbClr val="1A1A1A"/>
                </a:solidFill>
                <a:latin typeface="Times New Roman"/>
                <a:ea typeface="Times New Roman"/>
              </a:rPr>
              <a:t>сложившейся  </a:t>
            </a:r>
            <a:r>
              <a:rPr lang="ru-RU" sz="2000">
                <a:solidFill>
                  <a:srgbClr val="1A1A1A"/>
                </a:solidFill>
                <a:latin typeface="Times New Roman"/>
                <a:ea typeface="Times New Roman"/>
              </a:rPr>
              <a:t>с ним в данный момент ситуации. Самое главное это выяснить отношение пациента к самому себе в послеоперационный период. </a:t>
            </a:r>
            <a:endParaRPr 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3" y="404664"/>
            <a:ext cx="3888433" cy="33843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5" y="3645024"/>
            <a:ext cx="3888431" cy="2880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 descr="\\192.168.100.201\больница\!!!!!!ЮБИЛЕЙНАЯ КОНФЕРЕНЦИЯ 10 ЛЕТ ПОКЦ\НОВЫЙ ЛОГОТИП\лого без решетки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68344" y="188640"/>
            <a:ext cx="864096" cy="792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0595031"/>
      </p:ext>
    </p:extLst>
  </p:cSld>
  <p:clrMapOvr>
    <a:masterClrMapping/>
  </p:clrMapOvr>
  <p:transition/>
  <p:timing/>
</p:sld>
</file>

<file path=ppt/slides/slide2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7664" y="4581128"/>
            <a:ext cx="7099299" cy="19442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2079" y="692697"/>
            <a:ext cx="3436007" cy="31683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4752528" cy="4248472"/>
          </a:xfrm>
        </p:spPr>
        <p:txBody>
          <a:bodyPr>
            <a:normAutofit fontScale="85000" lnSpcReduction="10000"/>
          </a:bodyPr>
          <a:lstStyle/>
          <a:p>
            <a:pPr marL="68580" indent="0" algn="just">
              <a:buNone/>
            </a:pP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Строится 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план дальнейшего ведения консультаций и необходимости применения тех или иных техник для полного или частичного восстановления психоэмоционального фона. У 66% пациентов имеется подавленность, тревожное состояние, страх повторной операции, волнение и переживание по поводу дальнейшего качества их жизни. Со всеми пациентами проводится индивидуальная и групповая работа. Повторная оценка психоэмоционального состояния при выписке показывает, что некоторая тревожность и подавленность остается у 16,6 % пациентов. </a:t>
            </a:r>
          </a:p>
          <a:p>
            <a:endParaRPr lang="ru-RU"/>
          </a:p>
        </p:txBody>
      </p:sp>
      <p:pic>
        <p:nvPicPr>
          <p:cNvPr id="6" name="Рисунок 5" descr="\\192.168.100.201\больница\!!!!!!ЮБИЛЕЙНАЯ КОНФЕРЕНЦИЯ 10 ЛЕТ ПОКЦ\НОВЫЙ ЛОГОТИП\лого без решетки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96336" y="296653"/>
            <a:ext cx="864096" cy="792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0698402"/>
      </p:ext>
    </p:extLst>
  </p:cSld>
  <p:clrMapOvr>
    <a:masterClrMapping/>
  </p:clrMapOvr>
  <p:transition/>
  <p:timing/>
</p:sld>
</file>

<file path=ppt/slides/slide2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764704"/>
            <a:ext cx="7992888" cy="5688631"/>
          </a:xfrm>
        </p:spPr>
        <p:txBody>
          <a:bodyPr/>
          <a:lstStyle/>
          <a:p>
            <a:pPr marL="68580" indent="0" algn="ctr">
              <a:buNone/>
            </a:pPr>
            <a:endParaRPr lang="ru-RU" sz="20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 algn="ctr">
              <a:buNone/>
            </a:pPr>
            <a:r>
              <a:rPr lang="ru-RU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</a:t>
            </a:r>
            <a:r>
              <a:rPr lang="ru-RU" sz="220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образом, анализ оценки физического и психоэмоционального состояния в день госпитализации и в день выписки пациентов говорит о том, что все реабилитанты </a:t>
            </a:r>
            <a:r>
              <a:rPr lang="ru-RU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выписываются </a:t>
            </a:r>
            <a:r>
              <a:rPr lang="ru-RU" sz="2200">
                <a:latin typeface="Times New Roman" panose="02020603050405020304" pitchFamily="18" charset="0"/>
                <a:cs typeface="Times New Roman" panose="02020603050405020304" pitchFamily="18" charset="0"/>
              </a:rPr>
              <a:t>с улучшением</a:t>
            </a:r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 algn="ctr">
              <a:buNone/>
            </a:pPr>
            <a:endParaRPr 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 algn="ctr">
              <a:buNone/>
            </a:pPr>
            <a:endParaRPr lang="ru-RU" sz="20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 algn="ctr">
              <a:buNone/>
            </a:pPr>
            <a:endParaRPr 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 algn="ctr">
              <a:buNone/>
            </a:pPr>
            <a:endParaRPr lang="ru-RU" sz="20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 algn="ctr">
              <a:buNone/>
            </a:pPr>
            <a:endParaRPr 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 algn="ctr">
              <a:buNone/>
            </a:pPr>
            <a:endParaRPr lang="ru-RU" sz="20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 algn="ctr">
              <a:buNone/>
            </a:pPr>
            <a:endParaRPr 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 algn="ctr">
              <a:buNone/>
            </a:pPr>
            <a:endParaRPr lang="ru-RU" sz="20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 algn="ctr">
              <a:buNone/>
            </a:pPr>
            <a:endParaRPr 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 algn="ctr">
              <a:buNone/>
            </a:pPr>
            <a:endParaRPr lang="ru-RU" sz="20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 algn="ctr">
              <a:buNone/>
            </a:pPr>
            <a:endParaRPr 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 algn="ctr">
              <a:buNone/>
            </a:pPr>
            <a:endParaRPr 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0" y="2780928"/>
            <a:ext cx="3960440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4182" y="2780928"/>
            <a:ext cx="4032448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 descr="\\192.168.100.201\больница\!!!!!!ЮБИЛЕЙНАЯ КОНФЕРЕНЦИЯ 10 ЛЕТ ПОКЦ\НОВЫЙ ЛОГОТИП\лого без решетки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42534" y="548680"/>
            <a:ext cx="864096" cy="792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839975"/>
      </p:ext>
    </p:extLst>
  </p:cSld>
  <p:clrMapOvr>
    <a:masterClrMapping/>
  </p:clrMapOvr>
  <p:transition/>
  <p:timing/>
</p:sld>
</file>

<file path=ppt/slides/slide2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575556" y="836713"/>
            <a:ext cx="8064896" cy="2736304"/>
          </a:xfrm>
        </p:spPr>
        <p:txBody>
          <a:bodyPr>
            <a:normAutofit/>
          </a:bodyPr>
          <a:lstStyle/>
          <a:p>
            <a:pPr marL="68580" indent="0" algn="just">
              <a:buNone/>
            </a:pPr>
            <a:r>
              <a:rPr lang="ru-RU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Раннее </a:t>
            </a:r>
            <a:r>
              <a:rPr lang="ru-RU" sz="220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начало, адекватность, мультидисциплинарность, индивидуальный и комплексный подход в формировании реабилитационных мероприятий способствуют улучшению результатов лечения, профилактике последствий болезни и/или лечения, а также снижению степени инвалидности, что приводит к социальной адаптации, интеграции в общество и, как следствие, существенно повышает качество жизни. 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2" y="4005064"/>
            <a:ext cx="2736304" cy="2498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0152" y="4005064"/>
            <a:ext cx="2664296" cy="2489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5856" y="4005064"/>
            <a:ext cx="2664296" cy="2498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 descr="\\192.168.100.201\больница\!!!!!!ЮБИЛЕЙНАЯ КОНФЕРЕНЦИЯ 10 ЛЕТ ПОКЦ\НОВЫЙ ЛОГОТИП\лого без решетки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68344" y="188640"/>
            <a:ext cx="864096" cy="792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394888"/>
      </p:ext>
    </p:extLst>
  </p:cSld>
  <p:clrMapOvr>
    <a:masterClrMapping/>
  </p:clrMapOvr>
  <p:transition/>
  <p:timing/>
</p:sld>
</file>

<file path=ppt/slides/slide2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55976" y="980728"/>
            <a:ext cx="3896997" cy="2592288"/>
          </a:xfrm>
        </p:spPr>
        <p:txBody>
          <a:bodyPr>
            <a:normAutofit fontScale="85000" lnSpcReduction="10000"/>
          </a:bodyPr>
          <a:lstStyle/>
          <a:p>
            <a:pPr marL="68580" indent="0" algn="just">
              <a:buNone/>
            </a:pPr>
            <a:r>
              <a:rPr lang="ru-RU" smtClean="0">
                <a:latin typeface="Times New Roman"/>
                <a:ea typeface="Times New Roman"/>
                <a:cs typeface="Times New Roman"/>
              </a:rPr>
              <a:t>        Врач </a:t>
            </a:r>
            <a:r>
              <a:rPr lang="ru-RU">
                <a:latin typeface="Times New Roman"/>
                <a:ea typeface="Times New Roman"/>
                <a:cs typeface="Times New Roman"/>
              </a:rPr>
              <a:t>– это лицо, ответственное за организацию и проведение реабилитационных мероприятий, т.е. «мозговой центр» программы, а медицинский персонал среднего звена – руки, «действующая сила» всего процесса реабилитации. </a:t>
            </a:r>
            <a:endParaRPr lang="ru-RU">
              <a:latin typeface="Calibri"/>
              <a:ea typeface="Times New Roman"/>
              <a:cs typeface="Times New Roman"/>
            </a:endParaRPr>
          </a:p>
          <a:p>
            <a:pPr marL="68580" indent="0">
              <a:buNone/>
            </a:pPr>
            <a:endParaRPr lang="ru-RU"/>
          </a:p>
        </p:txBody>
      </p:sp>
      <p:sp>
        <p:nvSpPr>
          <p:cNvPr id="4" name="AutoShape 2" descr="Стикеры Врач — бесплатные стикеры медицински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3429000"/>
            <a:ext cx="3607570" cy="30243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260649"/>
            <a:ext cx="3607569" cy="31683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429001"/>
            <a:ext cx="4032448" cy="3024335"/>
          </a:xfrm>
          <a:prstGeom prst="rect">
            <a:avLst/>
          </a:prstGeom>
        </p:spPr>
      </p:pic>
      <p:pic>
        <p:nvPicPr>
          <p:cNvPr id="8" name="Рисунок 7" descr="\\192.168.100.201\больница\!!!!!!ЮБИЛЕЙНАЯ КОНФЕРЕНЦИЯ 10 ЛЕТ ПОКЦ\НОВЫЙ ЛОГОТИП\лого без решетки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68344" y="291281"/>
            <a:ext cx="864096" cy="792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6646354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692696"/>
            <a:ext cx="7704856" cy="288032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Кроме 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того, развитие 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сердечно-сосудистой патологии 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у человека является серьезной психологической проблемой для больного и его семьи. </a:t>
            </a:r>
            <a:endParaRPr lang="ru-RU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>
              <a:buNone/>
            </a:pP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Все 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вышесказанное обосновывает исключительную актуальность мероприятий по профилактике, раннему выявлению и адекватному лечению и реабилитации пациентов с сердечно-сосудистыми заболеваниями.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1640" y="3501008"/>
            <a:ext cx="6192688" cy="2880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 descr="\\192.168.100.201\больница\!!!!!!ЮБИЛЕЙНАЯ КОНФЕРЕНЦИЯ 10 ЛЕТ ПОКЦ\НОВЫЙ ЛОГОТИП\лого без решетки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78650" y="476672"/>
            <a:ext cx="864096" cy="792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8498050"/>
      </p:ext>
    </p:extLst>
  </p:cSld>
  <p:clrMapOvr>
    <a:masterClrMapping/>
  </p:clrMapOvr>
  <p:transition/>
  <p:timing/>
</p:sld>
</file>

<file path=ppt/slides/slide3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980728"/>
            <a:ext cx="70247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br>
              <a:rPr lang="ru-RU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Берегите своё здоровье!</a:t>
            </a:r>
            <a:endParaRPr lang="ru-RU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4" y="2132856"/>
            <a:ext cx="8280920" cy="43204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 descr="\\192.168.100.201\больница\!!!!!!ЮБИЛЕЙНАЯ КОНФЕРЕНЦИЯ 10 ЛЕТ ПОКЦ\НОВЫЙ ЛОГОТИП\лого без решетки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47856" y="332656"/>
            <a:ext cx="864096" cy="792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3498659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692696"/>
            <a:ext cx="3640368" cy="1224136"/>
          </a:xfrm>
        </p:spPr>
        <p:txBody>
          <a:bodyPr>
            <a:normAutofit fontScale="90000"/>
          </a:bodyPr>
          <a:lstStyle/>
          <a:p>
            <a:pPr algn="ctr"/>
            <a:r>
              <a:rPr lang="ru-RU" smtClean="0"/>
              <a:t> </a:t>
            </a:r>
            <a:br>
              <a:rPr lang="ru-RU" smtClean="0"/>
            </a:br>
            <a:br>
              <a:rPr lang="ru-RU"/>
            </a:br>
            <a:br>
              <a:rPr lang="ru-RU" smtClean="0"/>
            </a:br>
            <a:br>
              <a:rPr lang="ru-RU"/>
            </a:br>
            <a:br>
              <a:rPr lang="ru-RU" smtClean="0"/>
            </a:br>
            <a:r>
              <a:rPr lang="ru-RU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Медицинская реабилитация</a:t>
            </a:r>
            <a:endParaRPr lang="ru-RU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716016" y="1988840"/>
            <a:ext cx="3744416" cy="4536504"/>
          </a:xfrm>
        </p:spPr>
        <p:txBody>
          <a:bodyPr>
            <a:normAutofit fontScale="62500" lnSpcReduction="20000"/>
          </a:bodyPr>
          <a:lstStyle/>
          <a:p>
            <a:pPr marL="68580" indent="0">
              <a:buNone/>
            </a:pPr>
            <a:r>
              <a:rPr lang="ru-RU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это комплекс </a:t>
            </a:r>
            <a:r>
              <a:rPr lang="ru-RU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медицинских услуг, направленных на сохранение, частичное или полное восстановление нарушенных и (или) утраченных функций организма пациента.</a:t>
            </a:r>
          </a:p>
          <a:p>
            <a:endParaRPr lang="ru-RU" sz="26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900"/>
              <a:t> </a:t>
            </a:r>
            <a:r>
              <a:rPr lang="ru-RU" sz="290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системы реабилитации больных после кардиохирургических операций, развитие стационаров восстановительного лечения как необходимого звена в системе стационарной медицинской помощи населению является крайне важной медико- социальной задачей. </a:t>
            </a:r>
          </a:p>
          <a:p>
            <a:endParaRPr lang="ru-RU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568" y="542736"/>
            <a:ext cx="3672408" cy="2141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0459" y="2684562"/>
            <a:ext cx="3799533" cy="3655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 descr="\\192.168.100.201\больница\!!!!!!ЮБИЛЕЙНАЯ КОНФЕРЕНЦИЯ 10 ЛЕТ ПОКЦ\НОВЫЙ ЛОГОТИП\лого без решетки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40352" y="116632"/>
            <a:ext cx="864096" cy="792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9398900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00" y="620688"/>
            <a:ext cx="7800440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2000" y="3349023"/>
            <a:ext cx="7728431" cy="3508977"/>
          </a:xfrm>
        </p:spPr>
        <p:txBody>
          <a:bodyPr>
            <a:normAutofit/>
          </a:bodyPr>
          <a:lstStyle/>
          <a:p>
            <a:pPr marL="68580" indent="0" algn="just">
              <a:buNone/>
            </a:pPr>
            <a:r>
              <a:rPr lang="ru-RU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В </a:t>
            </a:r>
            <a:r>
              <a:rPr lang="ru-RU" sz="2200">
                <a:latin typeface="Times New Roman" panose="02020603050405020304" pitchFamily="18" charset="0"/>
                <a:cs typeface="Times New Roman" panose="02020603050405020304" pitchFamily="18" charset="0"/>
              </a:rPr>
              <a:t>настоящее время процесс восстановительного лечения пациентов после кардиохирургических вмешательств в организационном плане представляет собой многоэтапную систему. Особую актуальность имеют вопросы преемственности этапов лечения, индивидуальный подход к реабилитации каждого больного с использованием физического компонента и методов психокоррекции с применением обучающих программ.</a:t>
            </a:r>
          </a:p>
        </p:txBody>
      </p:sp>
      <p:pic>
        <p:nvPicPr>
          <p:cNvPr id="5" name="Рисунок 4" descr="\\192.168.100.201\больница\!!!!!!ЮБИЛЕЙНАЯ КОНФЕРЕНЦИЯ 10 ЛЕТ ПОКЦ\НОВЫЙ ЛОГОТИП\лого без решетки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87233" y="476672"/>
            <a:ext cx="864096" cy="792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0545171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20688"/>
            <a:ext cx="7992888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7337" y="3429000"/>
            <a:ext cx="6777317" cy="3248980"/>
          </a:xfrm>
        </p:spPr>
        <p:txBody>
          <a:bodyPr>
            <a:normAutofit/>
          </a:bodyPr>
          <a:lstStyle/>
          <a:p>
            <a:pPr marL="68580" indent="0" algn="just">
              <a:buNone/>
            </a:pPr>
            <a:r>
              <a:rPr lang="ru-RU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Клиническими </a:t>
            </a:r>
            <a:r>
              <a:rPr lang="ru-RU" sz="220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исследованиями установлено, что несвоевременно начатая и недостаточно организованная медицинская реабилитация больных может ухудшить ближайшие и отдаленные результаты кардиохирургических вмешательств, обесценить понесенные на их проведение общественные </a:t>
            </a:r>
            <a:r>
              <a:rPr lang="ru-RU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затраты</a:t>
            </a:r>
            <a:r>
              <a:rPr lang="ru-RU" sz="2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200">
                <a:latin typeface="Times New Roman" panose="02020603050405020304" pitchFamily="18" charset="0"/>
                <a:cs typeface="Times New Roman" panose="02020603050405020304" pitchFamily="18" charset="0"/>
              </a:rPr>
              <a:t>ранняя активная реабилитация больных в условиях </a:t>
            </a:r>
            <a:r>
              <a:rPr lang="ru-RU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стационара.</a:t>
            </a:r>
            <a:endParaRPr lang="ru-RU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\\192.168.100.201\больница\!!!!!!ЮБИЛЕЙНАЯ КОНФЕРЕНЦИЯ 10 ЛЕТ ПОКЦ\НОВЫЙ ЛОГОТИП\лого без решетки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68344" y="404664"/>
            <a:ext cx="864096" cy="792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2242337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692696"/>
            <a:ext cx="8136904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сентябре 2017 года на базе Павлодарского областного  кардиоцентра открыто первое в Казахстане отделение II этапа реабилитации санаторного типа в отдельно стоящем корпусе</a:t>
            </a:r>
            <a:r>
              <a:rPr lang="ru-RU" sz="2000" b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данное время  оно рассчитано на 45 коек: </a:t>
            </a:r>
            <a:r>
              <a:rPr lang="kk-KZ" sz="2000" b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кардиохирургических-37, кардиологических -1, неврологических- 7. </a:t>
            </a:r>
          </a:p>
          <a:p>
            <a:pPr algn="ctr"/>
            <a:endParaRPr lang="ru-RU" sz="2400" b="1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276872"/>
            <a:ext cx="7128792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\\192.168.100.201\больница\!!!!!!ЮБИЛЕЙНАЯ КОНФЕРЕНЦИЯ 10 ЛЕТ ПОКЦ\НОВЫЙ ЛОГОТИП\лого без решетки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12360" y="260648"/>
            <a:ext cx="864096" cy="792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2348633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Прямоугольник 3"/>
          <p:cNvSpPr/>
          <p:nvPr/>
        </p:nvSpPr>
        <p:spPr>
          <a:xfrm>
            <a:off x="4716016" y="908720"/>
            <a:ext cx="368213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algn="just"/>
            <a:r>
              <a:rPr lang="kk-KZ" sz="2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Палаты </a:t>
            </a:r>
            <a:r>
              <a:rPr lang="kk-KZ" sz="2200">
                <a:latin typeface="Times New Roman" panose="02020603050405020304" pitchFamily="18" charset="0"/>
                <a:cs typeface="Times New Roman" panose="02020603050405020304" pitchFamily="18" charset="0"/>
              </a:rPr>
              <a:t>одно-, двухместные оснащены душевыми, балконом, телевизором, </a:t>
            </a:r>
            <a:r>
              <a:rPr lang="kk-KZ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холодиль-ником</a:t>
            </a:r>
            <a:r>
              <a:rPr lang="kk-KZ" sz="2200">
                <a:latin typeface="Times New Roman" panose="02020603050405020304" pitchFamily="18" charset="0"/>
                <a:cs typeface="Times New Roman" panose="02020603050405020304" pitchFamily="18" charset="0"/>
              </a:rPr>
              <a:t>, диваном, шкафами, имеются зона отдыха на каждом этаже, кабинеты психологической разгрузки, сопровождаемые музыкой и светолазером  как для индивидуальной работы  так и отдельно для групповых </a:t>
            </a:r>
            <a:r>
              <a:rPr lang="kk-KZ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работ. </a:t>
            </a:r>
            <a:endParaRPr lang="ru-RU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268760"/>
            <a:ext cx="3744416" cy="46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\\192.168.100.201\больница\!!!!!!ЮБИЛЕЙНАЯ КОНФЕРЕНЦИЯ 10 ЛЕТ ПОКЦ\НОВЫЙ ЛОГОТИП\лого без решетки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15575" y="476673"/>
            <a:ext cx="864096" cy="792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2357079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04665"/>
            <a:ext cx="3744416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1" y="332656"/>
            <a:ext cx="3761723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284984"/>
            <a:ext cx="6192688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\\192.168.100.201\больница\!!!!!!ЮБИЛЕЙНАЯ КОНФЕРЕНЦИЯ 10 ЛЕТ ПОКЦ\НОВЫЙ ЛОГОТИП\лого без решетки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59241" y="332656"/>
            <a:ext cx="864096" cy="792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0116771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_rels/theme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r="http://schemas.openxmlformats.org/officeDocument/2006/relationships" xmlns:a="http://schemas.openxmlformats.org/drawingml/2006/main" name="Остин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Остин">
      <a:majorFont>
        <a:latin typeface="Century Gothic"/>
        <a:ea typeface="Arial"/>
        <a:cs typeface="Arial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Arial"/>
        <a:cs typeface="Arial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Template>Austin</Template>
  <Company/>
  <PresentationFormat>On-screen Show (4:3)</PresentationFormat>
  <Paragraphs>73</Paragraphs>
  <Slides>30</Slides>
  <Notes>0</Notes>
  <TotalTime>427</TotalTime>
  <HiddenSlides>0</HiddenSlides>
  <MMClips>0</MMClips>
  <ScaleCrop>0</ScaleCrop>
  <HeadingPairs>
    <vt:vector baseType="variant" size="6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baseType="lpstr" size="36">
      <vt:lpstr>Arial</vt:lpstr>
      <vt:lpstr>Century Gothic</vt:lpstr>
      <vt:lpstr>Wingdings 2</vt:lpstr>
      <vt:lpstr>Times New Roman</vt:lpstr>
      <vt:lpstr>Calibri</vt:lpstr>
      <vt:lpstr>Остин</vt:lpstr>
      <vt:lpstr>Работа медицинской сестры в мультидисциплинарной реабилитационной команде.Жарова М.Ж.–старшая медицинская сестра</vt:lpstr>
      <vt:lpstr>Актуальность</vt:lpstr>
      <vt:lpstr>PowerPoint Presentation</vt:lpstr>
      <vt:lpstr> Медицинская реабилитация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Мультидисциплинарный подходв реабилитации больных в условиях стационара </vt:lpstr>
      <vt:lpstr>Схема мультидисциплинарной реабилитационной команды</vt:lpstr>
      <vt:lpstr>PowerPoint Presentation</vt:lpstr>
      <vt:lpstr>При поступлении фиксируются следующие данные:</vt:lpstr>
      <vt:lpstr>PowerPoint Presentation</vt:lpstr>
      <vt:lpstr>PowerPoint Presentation</vt:lpstr>
      <vt:lpstr>По показаниям индивидуально:</vt:lpstr>
      <vt:lpstr>Также пациентам проводятся дополнительные реабилитационные процедуры: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Спасибо за внимание!Берегите своё здоровье!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РОЛЬ МЕДИЦИНСКОЙ СЕСТРЫ  В РЕАБИЛИТАЦИИ ПАЦИЕНТОВ  ПОСЛЕ КАРДИОХИРУРГИЧЕСКИХ ОПЕРАЦИЙ</dc:title>
  <dc:creator>Tuleubaeva_Sh</dc:creator>
  <cp:lastModifiedBy>К Касенова</cp:lastModifiedBy>
  <cp:revision>38</cp:revision>
  <dcterms:created xsi:type="dcterms:W3CDTF">2023-05-12T03:19:29Z</dcterms:created>
  <dcterms:modified xsi:type="dcterms:W3CDTF">2023-08-08T05:39:55Z</dcterms:modified>
</cp:coreProperties>
</file>