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</p:sldMasterIdLst>
  <p:notesMasterIdLst>
    <p:notesMasterId r:id="rId2"/>
  </p:notesMasterIdLst>
  <p:sldIdLst>
    <p:sldId id="25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72" r:id="rId18"/>
    <p:sldId id="271" r:id="rId19"/>
    <p:sldId id="287" r:id="rId20"/>
    <p:sldId id="269" r:id="rId21"/>
    <p:sldId id="275" r:id="rId22"/>
    <p:sldId id="276" r:id="rId23"/>
    <p:sldId id="281" r:id="rId24"/>
    <p:sldId id="274" r:id="rId25"/>
    <p:sldId id="283" r:id="rId26"/>
    <p:sldId id="280" r:id="rId27"/>
    <p:sldId id="273" r:id="rId28"/>
    <p:sldId id="284" r:id="rId29"/>
    <p:sldId id="285" r:id="rId30"/>
    <p:sldId id="288" r:id="rId31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97A40-A004-40BF-9B66-8DCC01BA8982}">
          <p14:sldIdLst>
            <p14:sldId id="256"/>
            <p14:sldId id="277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8"/>
            <p14:sldId id="272"/>
            <p14:sldId id="271"/>
            <p14:sldId id="287"/>
            <p14:sldId id="269"/>
            <p14:sldId id="275"/>
            <p14:sldId id="276"/>
            <p14:sldId id="281"/>
            <p14:sldId id="274"/>
            <p14:sldId id="283"/>
            <p14:sldId id="280"/>
            <p14:sldId id="273"/>
          </p14:sldIdLst>
        </p14:section>
        <p14:section name="Раздел без заголовка" id="{670C6E34-35AD-47D6-BDFF-331C717A2ECD}">
          <p14:sldIdLst>
            <p14:sldId id="284"/>
            <p14:sldId id="285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5824" autoAdjust="0"/>
  </p:normalViewPr>
  <p:slideViewPr>
    <p:cSldViewPr snapToGrid="0">
      <p:cViewPr>
        <p:scale>
          <a:sx n="60" d="100"/>
          <a:sy n="60" d="100"/>
        </p:scale>
        <p:origin x="-606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0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77FA278-A303-4231-A835-BC66C6AB8B0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8F6B5B-EBE7-4D3E-A5F5-BEB14CFDB02E}" type="parTrans" cxnId="{6BC08402-6E1E-4ECB-AC1E-7930726A41B8}">
      <dgm:prSet/>
      <dgm:spPr/>
      <dgm:t>
        <a:bodyPr/>
        <a:lstStyle/>
        <a:p>
          <a:endParaRPr lang="ru-RU"/>
        </a:p>
      </dgm:t>
    </dgm:pt>
    <dgm:pt modelId="{89D7D766-E35C-4C71-A7EB-62E173357E2B}">
      <dgm:prSet/>
      <dgm:spPr/>
      <dgm:t>
        <a:bodyPr/>
        <a:lstStyle/>
        <a:p>
          <a:pPr rtl="0"/>
          <a:r>
            <a:rPr lang="ru-RU" smtClean="0"/>
            <a:t>ДИАГНОСТИКА ТРЕВОГИ</a:t>
          </a:r>
          <a:endParaRPr lang="ru-RU"/>
        </a:p>
      </dgm:t>
    </dgm:pt>
    <dgm:pt modelId="{9A80895F-098A-4C82-B284-987D0BFBA34C}" type="sibTrans" cxnId="{6BC08402-6E1E-4ECB-AC1E-7930726A41B8}">
      <dgm:prSet/>
      <dgm:spPr/>
      <dgm:t>
        <a:bodyPr/>
        <a:lstStyle/>
        <a:p>
          <a:endParaRPr lang="ru-RU"/>
        </a:p>
      </dgm:t>
    </dgm:pt>
    <dgm:pt modelId="{D9FF6068-313E-4F6E-B480-61BC6C3BE306}" type="pres">
      <dgm:prSet presAssocID="{277FA278-A303-4231-A835-BC66C6AB8B08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62564-D1D2-4E55-B3AA-B0C45508489D}" type="pres">
      <dgm:prSet presAssocID="{277FA278-A303-4231-A835-BC66C6AB8B08}" presName="arrow" presStyleLbl="bgShp" presStyleCnt="1"/>
      <dgm:spPr/>
      <dgm:t>
        <a:bodyPr/>
        <a:lstStyle/>
        <a:p/>
      </dgm:t>
    </dgm:pt>
    <dgm:pt modelId="{E84BFF9C-EB0C-4293-BBF2-948C2A4CA2B3}" type="pres">
      <dgm:prSet presAssocID="{277FA278-A303-4231-A835-BC66C6AB8B08}" presName="points"/>
      <dgm:spPr/>
      <dgm:t>
        <a:bodyPr/>
        <a:lstStyle/>
        <a:p/>
      </dgm:t>
    </dgm:pt>
    <dgm:pt modelId="{DCF7C179-7121-4733-86B9-6DD630E05A1D}" type="pres">
      <dgm:prSet presAssocID="{89D7D766-E35C-4C71-A7EB-62E173357E2B}" presName="compositeA"/>
      <dgm:spPr/>
      <dgm:t>
        <a:bodyPr/>
        <a:lstStyle/>
        <a:p/>
      </dgm:t>
    </dgm:pt>
    <dgm:pt modelId="{E6044D82-8351-4382-9D4D-B3AC53C2643A}" type="pres">
      <dgm:prSet presAssocID="{89D7D766-E35C-4C71-A7EB-62E173357E2B}" presName="textA" presStyleLbl="revTx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B97C-FE0D-4F23-ABC0-2F0BF3575C03}" type="pres">
      <dgm:prSet presAssocID="{89D7D766-E35C-4C71-A7EB-62E173357E2B}" presName="circleA" presStyleLbl="node1" presStyleCnt="1" custScaleX="375508" custScaleY="202866"/>
      <dgm:spPr/>
      <dgm:t>
        <a:bodyPr/>
        <a:lstStyle/>
        <a:p/>
      </dgm:t>
    </dgm:pt>
    <dgm:pt modelId="{E7DF2281-E38D-45FB-8AE2-3E432A5C3C41}" type="pres">
      <dgm:prSet presAssocID="{89D7D766-E35C-4C71-A7EB-62E173357E2B}" presName="spaceA"/>
      <dgm:spPr/>
      <dgm:t>
        <a:bodyPr/>
        <a:lstStyle/>
        <a:p/>
      </dgm:t>
    </dgm:pt>
  </dgm:ptLst>
  <dgm:cxnLst>
    <dgm:cxn modelId="{6BC08402-6E1E-4ECB-AC1E-7930726A41B8}" srcId="{277FA278-A303-4231-A835-BC66C6AB8B08}" destId="{89D7D766-E35C-4C71-A7EB-62E173357E2B}" srcOrd="0" destOrd="0" parTransId="{DF8F6B5B-EBE7-4D3E-A5F5-BEB14CFDB02E}" sibTransId="{9A80895F-098A-4C82-B284-987D0BFBA34C}"/>
    <dgm:cxn modelId="{17CB91E7-5A46-48F5-A242-3ED4065FAD06}" type="presOf" srcId="{277FA278-A303-4231-A835-BC66C6AB8B08}" destId="{D9FF6068-313E-4F6E-B480-61BC6C3BE306}" srcOrd="0" destOrd="0" presId="urn:microsoft.com/office/officeart/2005/8/layout/hProcess11"/>
    <dgm:cxn modelId="{511DC2F9-DE36-4243-8155-0206FCFF45A7}" type="presParOf" srcId="{D9FF6068-313E-4F6E-B480-61BC6C3BE306}" destId="{C7362564-D1D2-4E55-B3AA-B0C45508489D}" srcOrd="0" destOrd="0" presId="urn:microsoft.com/office/officeart/2005/8/layout/hProcess11"/>
    <dgm:cxn modelId="{EC878F22-2257-4801-89C2-3C1F90018720}" type="presParOf" srcId="{D9FF6068-313E-4F6E-B480-61BC6C3BE306}" destId="{E84BFF9C-EB0C-4293-BBF2-948C2A4CA2B3}" srcOrd="1" destOrd="0" presId="urn:microsoft.com/office/officeart/2005/8/layout/hProcess11"/>
    <dgm:cxn modelId="{EE61EA08-A2E7-4A86-B819-38BE3A8192FA}" type="presParOf" srcId="{E84BFF9C-EB0C-4293-BBF2-948C2A4CA2B3}" destId="{DCF7C179-7121-4733-86B9-6DD630E05A1D}" srcOrd="0" destOrd="0" presId="urn:microsoft.com/office/officeart/2005/8/layout/hProcess11"/>
    <dgm:cxn modelId="{A238D189-48D5-43FA-98A5-34345852AEEA}" type="presParOf" srcId="{DCF7C179-7121-4733-86B9-6DD630E05A1D}" destId="{E6044D82-8351-4382-9D4D-B3AC53C2643A}" srcOrd="0" destOrd="0" presId="urn:microsoft.com/office/officeart/2005/8/layout/hProcess11"/>
    <dgm:cxn modelId="{956EC118-F6A3-43A4-9FCC-AD08578088AF}" type="presOf" srcId="{89D7D766-E35C-4C71-A7EB-62E173357E2B}" destId="{E6044D82-8351-4382-9D4D-B3AC53C2643A}" srcOrd="0" destOrd="0" presId="urn:microsoft.com/office/officeart/2005/8/layout/hProcess11"/>
    <dgm:cxn modelId="{74C39FD9-77F9-4836-A2C2-72FA2424575A}" type="presParOf" srcId="{DCF7C179-7121-4733-86B9-6DD630E05A1D}" destId="{410AB97C-FE0D-4F23-ABC0-2F0BF3575C03}" srcOrd="1" destOrd="0" presId="urn:microsoft.com/office/officeart/2005/8/layout/hProcess11"/>
    <dgm:cxn modelId="{827A6ABE-9DC1-44B5-926F-BB38162AA6AD}" type="presParOf" srcId="{DCF7C179-7121-4733-86B9-6DD630E05A1D}" destId="{E7DF2281-E38D-45FB-8AE2-3E432A5C3C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315" name=""/>
      <dsp:cNvGrpSpPr/>
    </dsp:nvGrpSpPr>
    <dsp:grpSpPr/>
    <dsp:sp modelId="{C7362564-D1D2-4E55-B3AA-B0C45508489D}">
      <dsp:nvSpPr>
        <dsp:cNvPr id="13316" name=""/>
        <dsp:cNvSpPr/>
      </dsp:nvSpPr>
      <dsp:spPr>
        <a:xfrm>
          <a:off x="0" y="593787"/>
          <a:ext cx="3532311" cy="7917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6044D82-8351-4382-9D4D-B3AC53C2643A}">
      <dsp:nvSpPr>
        <dsp:cNvPr id="13317" name=""/>
        <dsp:cNvSpPr/>
      </dsp:nvSpPr>
      <dsp:spPr>
        <a:xfrm>
          <a:off x="0" y="0"/>
          <a:ext cx="3179079" cy="79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ДИАГНОСТИКА ТРЕВОГИ</a:t>
          </a:r>
          <a:endParaRPr lang="ru-RU" sz="2000" kern="1200"/>
        </a:p>
      </dsp:txBody>
      <dsp:txXfrm>
        <a:off x="0" y="0"/>
        <a:ext cx="3179079" cy="791716"/>
      </dsp:txXfrm>
    </dsp:sp>
    <dsp:sp modelId="{410AB97C-FE0D-4F23-ABC0-2F0BF3575C03}">
      <dsp:nvSpPr>
        <dsp:cNvPr id="13318" name=""/>
        <dsp:cNvSpPr/>
      </dsp:nvSpPr>
      <dsp:spPr>
        <a:xfrm>
          <a:off x="1217919" y="788880"/>
          <a:ext cx="743239" cy="401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type="notchedRightArrow" r:blip="">
            <dgm:adjLst/>
          </dgm:shape>
        </dgm:if>
        <dgm:else name="Name6">
          <dgm:shape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type="rect" r:blip="">
                  <dgm:adjLst/>
                </dgm:shape>
                <dgm:presOf axis="desOrSelf" ptType="node"/>
                <dgm:constrLst/>
                <dgm:ruleLst>
                  <dgm:rule type="primFontSz" val="5"/>
                </dgm:ruleLst>
              </dgm:layoutNode>
              <dgm:layoutNode name="circleA">
                <dgm:alg type="sp"/>
                <dgm:shape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type="rect" r:blip="">
                  <dgm:adjLst/>
                </dgm:shape>
                <dgm:presOf axis="desOrSelf" ptType="node"/>
                <dgm:constrLst/>
                <dgm:ruleLst>
                  <dgm:rule type="primFontSz" val="5"/>
                </dgm:ruleLst>
              </dgm:layoutNode>
              <dgm:layoutNode name="circleB">
                <dgm:alg type="sp"/>
                <dgm:shape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78A1C-D6CB-4915-883D-090423BBE1F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12C4-41BC-4D73-AAF8-DF4DF51B2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1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012C4-41BC-4D73-AAF8-DF4DF51B24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1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012C4-41BC-4D73-AAF8-DF4DF51B24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0556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D7D-985D-43B8-A235-1BBD5EBE1BC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C9D-D641-4DE7-B8DC-0EEC44B51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D7D-985D-43B8-A235-1BBD5EBE1BC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C9D-D641-4DE7-B8DC-0EEC44B510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350D7D-985D-43B8-A235-1BBD5EBE1BC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2B4C9D-D641-4DE7-B8DC-0EEC44B510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png" /><Relationship Id="rId4" Type="http://schemas.openxmlformats.org/officeDocument/2006/relationships/image" Target="../media/image39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png" /><Relationship Id="rId3" Type="http://schemas.openxmlformats.org/officeDocument/2006/relationships/image" Target="../media/image4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Relationship Id="rId3" Type="http://schemas.openxmlformats.org/officeDocument/2006/relationships/image" Target="../media/image43.png" /><Relationship Id="rId4" Type="http://schemas.openxmlformats.org/officeDocument/2006/relationships/image" Target="../media/image4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3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3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png" /><Relationship Id="rId8" Type="http://schemas.openxmlformats.org/officeDocument/2006/relationships/image" Target="../media/image16.jpeg" /><Relationship Id="rId9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841" y="558137"/>
            <a:ext cx="6177784" cy="5748069"/>
          </a:xfrm>
        </p:spPr>
        <p:txBody>
          <a:bodyPr>
            <a:noAutofit/>
          </a:bodyPr>
          <a:lstStyle/>
          <a:p>
            <a:pPr algn="ctr"/>
            <a:endParaRPr lang="ru-RU" sz="24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6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Современные </a:t>
            </a:r>
            <a:r>
              <a:rPr lang="ru-RU"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аспекты расширенного мониторинга гемодинамики -</a:t>
            </a:r>
            <a:r>
              <a:rPr lang="ru-RU" sz="36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анестезиологический мониторинг .</a:t>
            </a:r>
          </a:p>
          <a:p>
            <a:pPr algn="ctr"/>
            <a:endParaRPr lang="ru-RU" sz="1600" b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600" b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600" b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b="1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Жармухамедова Г.А. –медицинская сестра ОАРИТ</a:t>
            </a:r>
            <a:endParaRPr lang="ru-RU" sz="1600" b="1" smtClean="0"/>
          </a:p>
          <a:p>
            <a:pPr algn="ctr"/>
            <a:endParaRPr lang="ru-RU" sz="2400" b="1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6153" y="406773"/>
            <a:ext cx="1563033" cy="132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Новая папка (2)\1333928331_112e7cc9b844d40cbf408e74ff5edba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03931" y="1732584"/>
            <a:ext cx="3940888" cy="4005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89154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466975"/>
            <a:ext cx="10766367" cy="33909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Наличие хорошо обученного и опытного анестезиологическо-реанимационного персонала является определяющим фактором безопасности пациента во время анестезиологического пособия и интенсивной терапии. Однако, человеческие ошибки неизбежны, что подтверждается многими исследованиями.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Мониторинг, естественно, не может предотвратить развитие всех осложнений и неблагоприятных событий во время анестезиологического пособия и интенсивной терапии. Однако, очевидно, что он снижает риск развития осложнений и неблагоприятных событий как за счёт выявления последствий ошибочных действий, так и за счёт раннего предупреждения о том, что у пациента отмечается ухудшение состояния по каким-то причинам.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178130"/>
            <a:ext cx="9429750" cy="2126920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Минимальный обязательный стандарт мониторинга в анестезиологии и интенсивной терапии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2789" y="178130"/>
            <a:ext cx="1444831" cy="13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1701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2247900"/>
            <a:ext cx="11553824" cy="4402281"/>
          </a:xfrm>
        </p:spPr>
        <p:txBody>
          <a:bodyPr>
            <a:no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2.1 данный стандарт применяется при всех видах анестезиологического пособия и всех видах интенсивной терапии, хотя в неотложных ситуациях предпочтение отдаётся соответствующим мерам по поддержанию жизни.</a:t>
            </a:r>
          </a:p>
          <a:p>
            <a:pPr marL="45720" indent="0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2.2 этот стандарт может дополняться в любое время по решению ответственного анестезиолога.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2.3 хотя стандарт направлен на обеспечение квалифицированной помощи пациентам, однако, его соблюдение не может служить гарантией благоприятного исхода лечения.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2.4 периодически этот стандарт может пересматриваться, что обусловлено развитием технологии и практики.</a:t>
            </a:r>
          </a:p>
          <a:p>
            <a:pPr marL="0" indent="0">
              <a:buNone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683" y="365125"/>
            <a:ext cx="4751417" cy="299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. Общая часть</a:t>
            </a:r>
            <a:endParaRPr 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6125" y="166255"/>
            <a:ext cx="1165142" cy="10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1681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1971675"/>
            <a:ext cx="11620500" cy="4512252"/>
          </a:xfrm>
        </p:spPr>
        <p:txBody>
          <a:bodyPr>
            <a:norm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3.1 квалифицированный анестезиологическо-реанимационный персонал должен присутствовать в операционной в течении всего времени проведения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анестезиологического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пособия;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транспортировке пациента из операционной к месту дальнейшего наблюдения (ПИТ, палата пробуждения, палата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профильного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отделения и т.д.); в ПИТ (реанимации) в течении всего времени проведения интенсивной терапии.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3.2 при всех видах анестезиологического пособия и интенсивной терапии должны мониторироваться следующие параметры: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3.2.1 пульсоксиметрия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3.2.2 электрокардиограмма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3.2.3 неинвазивное артериальное давление</a:t>
            </a:r>
          </a:p>
          <a:p>
            <a:pPr marL="0" indent="0"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334" y="118755"/>
            <a:ext cx="4172989" cy="845522"/>
          </a:xfrm>
        </p:spPr>
        <p:txBody>
          <a:bodyPr>
            <a:normAutofit/>
          </a:bodyPr>
          <a:lstStyle/>
          <a:p>
            <a:r>
              <a:rPr lang="ru-RU" smtClean="0"/>
              <a:t>3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Стандарт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169" y="118754"/>
            <a:ext cx="1314202" cy="12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0907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981199"/>
            <a:ext cx="11534775" cy="4195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3.3.1 содержание углекислого газа в конце выдоха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3.3.2 содержание кислорода во вдыхаемой смеси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3.3.3 герметичность контура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3.3 в случае, когда пациенту проводится какой-либо вариант ИВЛ при любом способе обеспечения проходимости дыхательных путей к параметрам, перечисленным в пункте 3.2, в обязательном порядке добавляются следующие: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4" y="166255"/>
            <a:ext cx="3641666" cy="831272"/>
          </a:xfrm>
        </p:spPr>
        <p:txBody>
          <a:bodyPr/>
          <a:lstStyle/>
          <a:p>
            <a:r>
              <a:rPr lang="ru-RU" smtClean="0"/>
              <a:t>Стандарт</a:t>
            </a:r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2790" y="166255"/>
            <a:ext cx="1427148" cy="123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7943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943100"/>
            <a:ext cx="11544300" cy="4490950"/>
          </a:xfrm>
        </p:spPr>
        <p:txBody>
          <a:bodyPr>
            <a:no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3.4 системы мониторинга подсоединяется к пациенту до начала манипуляций, если это не противоречит пункту 2.1 и  остаются в таком состоянии на всем протяжении анестезиологического пособия, при транспортировке пациента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3.5 мониторируемые параметры регистрируются в специальных (адаптированных для конкретного лечебного учреждения) анестезиологических или реанимационных картах не реже, чем один раз в 5 мин. при проведении анестезиологического пособия и не реже, чем 1 раз в 15-30 мин при проведении интенсивной терапии, и сохраняются в историях болезни  или их эквивалентах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3.6 ответственный представитель анестезиолого-реанимационной бригады должен убедиться в работоспособности оборудования. Пределы тревог должны быть установлены соответствующим образом до начала манипуляций 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2" y="142504"/>
            <a:ext cx="3550920" cy="593766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 Стандарт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3423" y="0"/>
            <a:ext cx="1278577" cy="118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7024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50" y="1852552"/>
            <a:ext cx="796296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26027"/>
            <a:ext cx="91059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/>
              <a:t>Инвазивное измерение </a:t>
            </a:r>
            <a:br>
              <a:rPr lang="en-US" sz="3200" smtClean="0"/>
            </a:br>
            <a:r>
              <a:rPr lang="ru-RU" sz="3200" smtClean="0"/>
              <a:t>артериального </a:t>
            </a:r>
            <a:r>
              <a:rPr lang="ru-RU" sz="3200"/>
              <a:t>давления (IBP)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063" y="2771775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6595" y="344385"/>
            <a:ext cx="1484973" cy="13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2143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332" y="83127"/>
            <a:ext cx="1496291" cy="15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avatars.mds.yandex.net/i?id=e5fc27794030f6b875cc0b7acda5ab493383a1a1-767286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2128838"/>
            <a:ext cx="5657849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6450" y="390525"/>
            <a:ext cx="53863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4800" b="1" smtClean="0">
                <a:latin typeface="Times New Roman"/>
                <a:ea typeface="Calibri"/>
                <a:cs typeface="Times New Roman"/>
              </a:rPr>
              <a:t>Установка артериальных катетеров 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600" b="1" u="sng" smtClean="0">
                <a:effectLst/>
                <a:latin typeface="Times New Roman"/>
                <a:ea typeface="Calibri"/>
                <a:cs typeface="Times New Roman"/>
              </a:rPr>
              <a:t>Метод катетеризации</a:t>
            </a:r>
            <a:r>
              <a:rPr lang="ru-RU" sz="3600" b="1" smtClean="0">
                <a:effectLst/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600" b="1" smtClean="0">
                <a:latin typeface="Times New Roman"/>
                <a:ea typeface="Calibri"/>
                <a:cs typeface="Times New Roman"/>
              </a:rPr>
              <a:t>Метод прокалывания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600" b="1" smtClean="0">
                <a:effectLst/>
                <a:latin typeface="Times New Roman"/>
                <a:ea typeface="Calibri"/>
                <a:cs typeface="Times New Roman"/>
              </a:rPr>
              <a:t>  Метод прямой пункции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600" b="1" smtClean="0">
                <a:latin typeface="Times New Roman"/>
                <a:ea typeface="Calibri"/>
                <a:cs typeface="Times New Roman"/>
              </a:rPr>
              <a:t>Метод Сельденгера</a:t>
            </a:r>
            <a:endParaRPr lang="ru-RU" sz="3600" b="1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200" b="1" err="1" smtClean="0">
                <a:latin typeface="Times New Roman"/>
                <a:ea typeface="Calibri"/>
                <a:cs typeface="Times New Roman"/>
              </a:rPr>
              <a:t>Артериосекция</a:t>
            </a:r>
            <a:endParaRPr lang="ru-RU" sz="32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796353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325" y="2562224"/>
            <a:ext cx="8982075" cy="3352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Показания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Необходимость постоянного измерения АД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Необходимость частого длительного забора проб артериальной крови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Введение быстродействующих вазоактивных препаратов. К ним относится большинство вазодилататоров и инотропных препаратов для внутривенного введения, а так же препараты для индукции, анестезии и некоторые мощные антиаритмические препараты, применяемые в кардиологии и кардиохирургии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0076"/>
            <a:ext cx="8648700" cy="1276350"/>
          </a:xfrm>
        </p:spPr>
        <p:txBody>
          <a:bodyPr/>
          <a:lstStyle/>
          <a:p>
            <a:pPr algn="l"/>
            <a:r>
              <a:rPr lang="ru-RU" sz="3600" b="1" smtClean="0"/>
              <a:t>Инвазивное измерение </a:t>
            </a:r>
            <a:br>
              <a:rPr lang="en-US" sz="3600" b="1" smtClean="0"/>
            </a:br>
            <a:r>
              <a:rPr lang="ru-RU" sz="3600" b="1" smtClean="0"/>
              <a:t>артериального давления </a:t>
            </a:r>
            <a:r>
              <a:rPr lang="en-US" sz="3600" b="1" smtClean="0"/>
              <a:t>(IBP)</a:t>
            </a:r>
            <a:endParaRPr lang="ru-RU" sz="3600" b="1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2851" y="201880"/>
            <a:ext cx="1710604" cy="159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9560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1" y="1952625"/>
            <a:ext cx="6000750" cy="3971924"/>
          </a:xfrm>
        </p:spPr>
        <p:txBody>
          <a:bodyPr>
            <a:normAutofit fontScale="92500"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мониторе постоянно обновляются вычисления текущих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показаний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сатурации и частоты пульса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/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Интерпретация показаний и результатов пульсоксиметра: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нормальная сатурация - 95-98 %;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ниже 95% (свидетельствует о развитии дыхательной недостаточности);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абсолютно патологическая - ниже 90%.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52425"/>
            <a:ext cx="9934575" cy="16287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Пульсоксиметры</a:t>
            </a:r>
            <a:r>
              <a:rPr lang="ru-RU" sz="2000" b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— это </a:t>
            </a:r>
            <a:r>
              <a:rPr lang="ru-RU" sz="2000" b="0" err="1">
                <a:solidFill>
                  <a:srgbClr val="040C28"/>
                </a:solidFill>
                <a:latin typeface="Times New Roman" pitchFamily="18" charset="0"/>
                <a:cs typeface="Times New Roman" pitchFamily="18" charset="0"/>
              </a:rPr>
              <a:t>неинвазивные мониторы, измеряющие наполнение крови кислородом</a:t>
            </a:r>
            <a:r>
              <a:rPr lang="ru-RU" sz="2000" b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Они измеряют отношение двух главных форм гемоглобина в крови: насыщенного артериального гемоглобина </a:t>
            </a:r>
            <a:r>
              <a:rPr lang="ru-RU" sz="2000" b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к ненасыщенному гемоглобину.</a:t>
            </a:r>
            <a:endParaRPr lang="ru-RU" sz="2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f37f69bc-9dcc-4c25-b730-71ebb5e809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2697" y="2009775"/>
            <a:ext cx="4556166" cy="40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3170" y="360362"/>
            <a:ext cx="1242951" cy="108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7187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1" y="1000125"/>
            <a:ext cx="10608624" cy="2543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smtClean="0"/>
              <a:t> </a:t>
            </a:r>
            <a:r>
              <a:rPr lang="ru-RU" sz="2800" b="1" smtClean="0"/>
              <a:t>4.1  Мониторинг глубины наркоза –   </a:t>
            </a:r>
          </a:p>
          <a:p>
            <a:pPr marL="0" indent="0">
              <a:buNone/>
            </a:pPr>
            <a:r>
              <a:rPr lang="ru-RU" sz="2800" b="1" smtClean="0"/>
              <a:t>   </a:t>
            </a:r>
            <a:r>
              <a:rPr lang="en-US" sz="2800" b="1" smtClean="0"/>
              <a:t>BIS</a:t>
            </a:r>
            <a:r>
              <a:rPr lang="ru-RU" sz="2800" b="1" smtClean="0"/>
              <a:t>-мониторинг </a:t>
            </a:r>
            <a:r>
              <a:rPr lang="ru-RU" sz="2800" b="1" err="1"/>
              <a:t>б</a:t>
            </a:r>
            <a:r>
              <a:rPr lang="ru-RU" sz="2800" b="1" err="1" smtClean="0"/>
              <a:t>испектральный </a:t>
            </a:r>
            <a:r>
              <a:rPr lang="ru-RU" sz="2800" b="1"/>
              <a:t>индекс (BIS) – это критерий оценки влияния анестезии и седации на  головной мозг, позволяющий более точно подбирать дозу препарата для анестезии, а также адекватно оценивать и реагировать на изменения в состоянии пациента во время хирургической </a:t>
            </a:r>
            <a:r>
              <a:rPr lang="ru-RU" sz="2800" b="1" smtClean="0"/>
              <a:t>операции.</a:t>
            </a:r>
            <a:endParaRPr lang="ru-RU" sz="2800" b="1"/>
          </a:p>
          <a:p>
            <a:pPr marL="0" indent="0">
              <a:buNone/>
            </a:pPr>
            <a:endParaRPr lang="ru-RU" b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45" y="250825"/>
            <a:ext cx="9963150" cy="763031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4.Расширенный мониторинг</a:t>
            </a:r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37" y="3443286"/>
            <a:ext cx="3400425" cy="27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948" y="3190461"/>
            <a:ext cx="3513372" cy="306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8422" y="142503"/>
            <a:ext cx="1104405" cy="11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4668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977" y="1206041"/>
            <a:ext cx="5598892" cy="47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31" y="572947"/>
            <a:ext cx="5312780" cy="5713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-(лат.Monitor–предостерегающий) предполагает непрерывный контроль состояния пациента, осуществляемый на основе регистрации физиологических данных и оценки диагностических показателей организма с целью выявления отклонения показателей, предупреждения опасностей и осложнений, возникающих в процессе лечения. Методы исследования физиологических процессов, используемые в приборах клинического мониторинга, должны обеспечивать непрерывность регистрации биологических сигналов в реальном масштабе времени при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высокой диагностической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получаемых показателей.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7442" y="138896"/>
            <a:ext cx="833379" cy="8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9469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960"/>
            <a:ext cx="10515600" cy="5112004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spcAft>
                <a:spcPct val="0"/>
              </a:spcAft>
              <a:buNone/>
            </a:pPr>
            <a:r>
              <a:rPr lang="en-US" sz="2900" b="1">
                <a:latin typeface="Times New Roman"/>
                <a:ea typeface="Calibri"/>
                <a:cs typeface="Times New Roman"/>
              </a:rPr>
              <a:t>BIS</a:t>
            </a:r>
            <a:r>
              <a:rPr lang="ru-RU" sz="2900" b="1">
                <a:latin typeface="Times New Roman"/>
                <a:ea typeface="Calibri"/>
                <a:cs typeface="Times New Roman"/>
              </a:rPr>
              <a:t> индекс</a:t>
            </a:r>
            <a:r>
              <a:rPr lang="ru-RU" sz="2900">
                <a:latin typeface="Times New Roman"/>
                <a:ea typeface="Calibri"/>
                <a:cs typeface="Times New Roman"/>
              </a:rPr>
              <a:t> – это число от 0 до 100, которое позволяет судить о степени </a:t>
            </a:r>
            <a:endParaRPr lang="en-US" sz="2900"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</a:pPr>
            <a:r>
              <a:rPr lang="ru-RU" sz="2900" smtClean="0">
                <a:latin typeface="Times New Roman"/>
                <a:ea typeface="Calibri"/>
                <a:cs typeface="Times New Roman"/>
              </a:rPr>
              <a:t>сознания </a:t>
            </a:r>
            <a:r>
              <a:rPr lang="ru-RU" sz="2900">
                <a:latin typeface="Times New Roman"/>
                <a:ea typeface="Calibri"/>
                <a:cs typeface="Times New Roman"/>
              </a:rPr>
              <a:t>пациента.</a:t>
            </a:r>
            <a:endParaRPr lang="ru-RU" sz="29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ru-RU" sz="2900">
                <a:latin typeface="Times New Roman"/>
                <a:ea typeface="Calibri"/>
                <a:cs typeface="Times New Roman"/>
              </a:rPr>
              <a:t>Значение </a:t>
            </a:r>
            <a:r>
              <a:rPr lang="en-US" sz="2900">
                <a:latin typeface="Times New Roman"/>
                <a:ea typeface="Calibri"/>
                <a:cs typeface="Times New Roman"/>
              </a:rPr>
              <a:t>BIS</a:t>
            </a:r>
            <a:r>
              <a:rPr lang="ru-RU" sz="2900">
                <a:latin typeface="Times New Roman"/>
                <a:ea typeface="Calibri"/>
                <a:cs typeface="Times New Roman"/>
              </a:rPr>
              <a:t>-индекса, равное 100, означает, что пациент в полном сознании (бодрствует);</a:t>
            </a:r>
            <a:endParaRPr lang="ru-RU" sz="29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ru-RU" sz="2900">
                <a:latin typeface="Times New Roman"/>
                <a:ea typeface="Calibri"/>
                <a:cs typeface="Times New Roman"/>
              </a:rPr>
              <a:t>Значение </a:t>
            </a:r>
            <a:r>
              <a:rPr lang="en-US" sz="2900">
                <a:latin typeface="Times New Roman"/>
                <a:ea typeface="Calibri"/>
                <a:cs typeface="Times New Roman"/>
              </a:rPr>
              <a:t>BIS</a:t>
            </a:r>
            <a:r>
              <a:rPr lang="ru-RU" sz="2900">
                <a:latin typeface="Times New Roman"/>
                <a:ea typeface="Calibri"/>
                <a:cs typeface="Times New Roman"/>
              </a:rPr>
              <a:t>-индекса, равное 0 , означает полное отсутствие активности мозга;</a:t>
            </a:r>
            <a:endParaRPr lang="ru-RU" sz="29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ru-RU" sz="2900">
                <a:latin typeface="Times New Roman"/>
                <a:ea typeface="Calibri"/>
                <a:cs typeface="Times New Roman"/>
              </a:rPr>
              <a:t>При общей анестезии значение </a:t>
            </a:r>
            <a:r>
              <a:rPr lang="ru-RU" sz="290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900">
                <a:latin typeface="Times New Roman"/>
                <a:ea typeface="Calibri"/>
                <a:cs typeface="Times New Roman"/>
              </a:rPr>
              <a:t>BIS</a:t>
            </a:r>
            <a:r>
              <a:rPr lang="ru-RU" sz="2900">
                <a:latin typeface="Times New Roman"/>
                <a:ea typeface="Calibri"/>
                <a:cs typeface="Times New Roman"/>
              </a:rPr>
              <a:t>-индекса должно находиться в интервале от 40 до 60 (средний наркоз, низкая вероятность нахождения в сознании);</a:t>
            </a:r>
            <a:endParaRPr lang="ru-RU" sz="29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ru-RU" sz="2900">
                <a:latin typeface="Times New Roman"/>
                <a:ea typeface="Calibri"/>
                <a:cs typeface="Times New Roman"/>
              </a:rPr>
              <a:t>Для седации рекомендуется уровень от 60 до 70 (низкая вероятность воспоминаний); по некоторым данным, для адекватной седации уровень </a:t>
            </a:r>
            <a:r>
              <a:rPr lang="en-US" sz="2900">
                <a:latin typeface="Times New Roman"/>
                <a:ea typeface="Calibri"/>
                <a:cs typeface="Times New Roman"/>
              </a:rPr>
              <a:t>BIS</a:t>
            </a:r>
            <a:r>
              <a:rPr lang="ru-RU" sz="2900">
                <a:latin typeface="Times New Roman"/>
                <a:ea typeface="Calibri"/>
                <a:cs typeface="Times New Roman"/>
              </a:rPr>
              <a:t> может превышать даже 70, но при этом повышается вероятность сохранения сознания и воспоминаний о проводимых манипуляциях;</a:t>
            </a:r>
            <a:endParaRPr lang="ru-RU" sz="29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en-US" sz="2900">
                <a:latin typeface="Times New Roman"/>
                <a:ea typeface="Calibri"/>
                <a:cs typeface="Times New Roman"/>
              </a:rPr>
              <a:t>BIS</a:t>
            </a:r>
            <a:r>
              <a:rPr lang="ru-RU" sz="2900">
                <a:latin typeface="Times New Roman"/>
                <a:ea typeface="Calibri"/>
                <a:cs typeface="Times New Roman"/>
              </a:rPr>
              <a:t>-индекс  ниже 40 – глубокий наркоз</a:t>
            </a:r>
            <a:endParaRPr lang="ru-RU" sz="290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210" y="206117"/>
            <a:ext cx="4868266" cy="74638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mtClean="0"/>
              <a:t>BIS-</a:t>
            </a:r>
            <a:r>
              <a:rPr lang="ru-RU" smtClean="0"/>
              <a:t>мониторинг</a:t>
            </a:r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8471" y="206117"/>
            <a:ext cx="1841233" cy="171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0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114549"/>
            <a:ext cx="9401175" cy="338137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ru-RU" sz="2800">
                <a:latin typeface="Times New Roman"/>
                <a:ea typeface="Calibri"/>
                <a:cs typeface="Times New Roman"/>
              </a:rPr>
              <a:t>практически устранить риск преждевременного выхода из наркоза;</a:t>
            </a:r>
            <a:endParaRPr lang="ru-RU" sz="28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ct val="0"/>
              </a:spcAft>
              <a:buFont typeface="Symbol"/>
              <a:buChar char=""/>
            </a:pPr>
            <a:r>
              <a:rPr lang="ru-RU" sz="2800">
                <a:latin typeface="Times New Roman"/>
                <a:ea typeface="Calibri"/>
                <a:cs typeface="Times New Roman"/>
              </a:rPr>
              <a:t>уменьшить расход анестетиков;</a:t>
            </a:r>
            <a:endParaRPr lang="ru-RU" sz="2800">
              <a:ea typeface="Calibri"/>
              <a:cs typeface="Times New Roman"/>
            </a:endParaRPr>
          </a:p>
          <a:p>
            <a:r>
              <a:rPr lang="ru-RU" sz="2800">
                <a:latin typeface="Times New Roman"/>
                <a:ea typeface="Calibri"/>
              </a:rPr>
              <a:t>уменьшить время выхода из наркоза на 35–50%.</a:t>
            </a:r>
            <a:endParaRPr lang="ru-RU" sz="2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52425"/>
            <a:ext cx="8610600" cy="171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>
                <a:latin typeface="Times New Roman"/>
                <a:ea typeface="Calibri"/>
              </a:rPr>
              <a:t>При оперативных </a:t>
            </a:r>
            <a:r>
              <a:rPr lang="ru-RU" sz="3600" b="1" smtClean="0">
                <a:latin typeface="Times New Roman"/>
                <a:ea typeface="Calibri"/>
              </a:rPr>
              <a:t>вмешательствах </a:t>
            </a:r>
            <a:br>
              <a:rPr lang="ru-RU" sz="3600">
                <a:latin typeface="Times New Roman"/>
                <a:ea typeface="Calibri"/>
              </a:rPr>
            </a:br>
            <a:r>
              <a:rPr lang="ru-RU" sz="3600" b="1" smtClean="0">
                <a:latin typeface="Times New Roman"/>
                <a:ea typeface="Calibri"/>
              </a:rPr>
              <a:t>BIS </a:t>
            </a:r>
            <a:r>
              <a:rPr lang="ru-RU" sz="3600" b="1">
                <a:latin typeface="Times New Roman"/>
                <a:ea typeface="Calibri"/>
              </a:rPr>
              <a:t>позволяет</a:t>
            </a:r>
            <a:r>
              <a:rPr lang="ru-RU" b="1">
                <a:latin typeface="Times New Roman"/>
                <a:ea typeface="Calibri"/>
              </a:rPr>
              <a:t>:</a:t>
            </a:r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2988" y="461406"/>
            <a:ext cx="1470461" cy="13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8498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365125"/>
            <a:ext cx="6745183" cy="6007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chemeClr val="tx1"/>
                </a:solidFill>
              </a:rPr>
              <a:t>Церебральный и    соматический  оксиметр</a:t>
            </a:r>
            <a:r>
              <a:rPr lang="ru-RU" sz="3600" b="1">
                <a:solidFill>
                  <a:schemeClr val="tx1"/>
                </a:solidFill>
              </a:rPr>
              <a:t> </a:t>
            </a:r>
            <a:r>
              <a:rPr lang="ru-RU" sz="3600" b="1" smtClean="0">
                <a:solidFill>
                  <a:schemeClr val="tx1"/>
                </a:solidFill>
              </a:rPr>
              <a:t>   INVOS</a:t>
            </a:r>
            <a:br>
              <a:rPr lang="ru-RU" sz="2200" b="1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Позволяет </a:t>
            </a:r>
            <a:r>
              <a:rPr lang="ru-RU" sz="2000" err="1">
                <a:solidFill>
                  <a:schemeClr val="tx1"/>
                </a:solidFill>
              </a:rPr>
              <a:t>мониторировать церебральную оксигенацию и оксигенацию внутренних органов одновременно,  непрерывно и неинвазивно.</a:t>
            </a:r>
            <a:br>
              <a:rPr lang="ru-RU" sz="2000" err="1">
                <a:solidFill>
                  <a:schemeClr val="tx1"/>
                </a:solidFill>
              </a:rPr>
            </a:br>
            <a:r>
              <a:rPr lang="ru-RU" sz="2000" err="1">
                <a:solidFill>
                  <a:schemeClr val="tx1"/>
                </a:solidFill>
              </a:rPr>
              <a:t>Данные о тканевой перфузии органов позволяют существенно улучшить клиническую оценку и выявить ишемические нарушения раньше, чем с помощью традиционных методов.</a:t>
            </a:r>
            <a:br>
              <a:rPr lang="ru-RU" sz="2000" err="1">
                <a:solidFill>
                  <a:schemeClr val="tx1"/>
                </a:solidFill>
              </a:rPr>
            </a:br>
            <a:r>
              <a:rPr lang="ru-RU" sz="2000" err="1">
                <a:solidFill>
                  <a:schemeClr val="tx1"/>
                </a:solidFill>
              </a:rPr>
              <a:t>Клинические исследования показывают значимость комбинации церебрального и соматического мониторинга для определения ишемических состояний, связанных с низким сердечным выбросом, шоком, почечной недостаточностью, и безопасным временем </a:t>
            </a:r>
            <a:r>
              <a:rPr lang="ru-RU" sz="2000" err="1" smtClean="0">
                <a:solidFill>
                  <a:schemeClr val="tx1"/>
                </a:solidFill>
              </a:rPr>
              <a:t>деканюляции </a:t>
            </a:r>
            <a:r>
              <a:rPr lang="ru-RU" sz="2000">
                <a:solidFill>
                  <a:schemeClr val="tx1"/>
                </a:solidFill>
              </a:rPr>
              <a:t>при ЭКМО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45648"/>
            <a:ext cx="4894860" cy="345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699" y="152400"/>
            <a:ext cx="1076325" cy="105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4770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58" y="2128837"/>
            <a:ext cx="5794205" cy="43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Регионарная оксиметрия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023" y="83127"/>
            <a:ext cx="916159" cy="73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700" y="2114550"/>
            <a:ext cx="5092868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5975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4452938"/>
            <a:ext cx="10677524" cy="1266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данного мониторинга приводит к снижению таких показателей, как осложнения или летальные исходы, приступы, послеоперационные когнитивные расстройства, временная остановка дыхания, неблагоприятные хирургические вмешательства, кома, время нахождения в отделении интенсивной терапии, время нахождения в стационаре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6" y="400751"/>
            <a:ext cx="11139055" cy="398124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РЕЖИМЫ </a:t>
            </a:r>
            <a:r>
              <a:rPr lang="ru-RU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Дополнение церебрального мониторинга </a:t>
            </a: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соматическим более </a:t>
            </a: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точное определение и </a:t>
            </a:r>
            <a:b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регионарной </a:t>
            </a:r>
            <a:r>
              <a:rPr lang="ru-RU" sz="1800" b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оксигенацией.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установки до 4 датчиков для неинвазивного определения оксигенации крови в реальном времени в интересующих областях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объективные данные для индивидуального подхода к лечению пациента.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b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4-Х КАНАЛЬНОГО МОНИТОРИНГА</a:t>
            </a: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Неинвазивный мониторинг церебральной и периферической циркуляции в реальном времени.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Соотношение между церебральной и периферической циркуляцией для лучшего </a:t>
            </a: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ведения пациента</a:t>
            </a: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адекватности перфузии различных органов.</a:t>
            </a:r>
            <a:b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точное определение и управление регионарной оксигенацией в операционных, детской реанимации и </a:t>
            </a: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рентген-операционной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5649" y="225631"/>
            <a:ext cx="1019051" cy="95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44461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781175"/>
            <a:ext cx="6324599" cy="4000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>
                <a:solidFill>
                  <a:srgbClr val="242D33"/>
                </a:solidFill>
                <a:latin typeface="Open Sans"/>
              </a:rPr>
              <a:t>Катетер Сван-Ганца, катетер легочной артерии, </a:t>
            </a:r>
            <a:endParaRPr lang="en-US" smtClean="0">
              <a:solidFill>
                <a:srgbClr val="242D33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mtClean="0">
                <a:solidFill>
                  <a:srgbClr val="242D33"/>
                </a:solidFill>
                <a:latin typeface="Open Sans"/>
              </a:rPr>
              <a:t>ЛА-катетер </a:t>
            </a:r>
            <a:r>
              <a:rPr lang="ru-RU">
                <a:solidFill>
                  <a:srgbClr val="242D33"/>
                </a:solidFill>
                <a:latin typeface="Open Sans"/>
              </a:rPr>
              <a:t>англ. Swan-Ganz catheter — катетер, используемый в медицине для оценки параметров центральной гемодинамики (ЦВД, ДЛА, ДЗЛА/ДЗЛК, СВ</a:t>
            </a:r>
            <a:r>
              <a:rPr lang="ru-RU" smtClean="0">
                <a:solidFill>
                  <a:srgbClr val="242D33"/>
                </a:solidFill>
                <a:latin typeface="Open Sans"/>
              </a:rPr>
              <a:t>).</a:t>
            </a:r>
            <a:br>
              <a:rPr lang="ru-RU">
                <a:solidFill>
                  <a:srgbClr val="242D33"/>
                </a:solidFill>
                <a:latin typeface="Open Sans"/>
              </a:rPr>
            </a:br>
            <a:r>
              <a:rPr lang="ru-RU">
                <a:solidFill>
                  <a:srgbClr val="242D33"/>
                </a:solidFill>
                <a:latin typeface="Open Sans"/>
              </a:rPr>
              <a:t>Катетер был назван в честь его изобретателей врачей лос-анджелесской клиники Cedars-Sinai Medical Center Джереми Свана и Уильяма Ганца.</a:t>
            </a:r>
            <a:endParaRPr lang="ru-RU" b="0" i="0">
              <a:solidFill>
                <a:srgbClr val="242D33"/>
              </a:solidFill>
              <a:effectLst/>
              <a:latin typeface="Open San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443860"/>
            <a:ext cx="7029450" cy="101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/>
              <a:t>Катетер </a:t>
            </a:r>
            <a:r>
              <a:rPr lang="en-US" smtClean="0"/>
              <a:t>Swan-Ganza</a:t>
            </a:r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7787" y="130628"/>
            <a:ext cx="1567544" cy="13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5823" y="1626919"/>
            <a:ext cx="4809508" cy="47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70787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0480"/>
            <a:ext cx="5170714" cy="4876483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Плавающий катетер легочной артерии </a:t>
            </a:r>
            <a:r>
              <a:rPr lang="en-US" smtClean="0"/>
              <a:t>Swan-Ganz </a:t>
            </a:r>
            <a:r>
              <a:rPr lang="ru-RU" smtClean="0"/>
              <a:t>предложен в 1971 году. </a:t>
            </a:r>
          </a:p>
          <a:p>
            <a:pPr marL="0" indent="0">
              <a:buNone/>
            </a:pPr>
            <a:r>
              <a:rPr lang="ru-RU" smtClean="0"/>
              <a:t>Позволяет оценить:</a:t>
            </a:r>
          </a:p>
          <a:p>
            <a:r>
              <a:rPr lang="ru-RU" smtClean="0"/>
              <a:t>МОК</a:t>
            </a:r>
          </a:p>
          <a:p>
            <a:r>
              <a:rPr lang="ru-RU" smtClean="0"/>
              <a:t>ДЗЛА</a:t>
            </a:r>
          </a:p>
          <a:p>
            <a:r>
              <a:rPr lang="ru-RU" smtClean="0"/>
              <a:t>ЦВД</a:t>
            </a:r>
          </a:p>
          <a:p>
            <a:r>
              <a:rPr lang="en-US" smtClean="0"/>
              <a:t>SvO2</a:t>
            </a:r>
            <a:endParaRPr lang="ru-RU" smtClean="0"/>
          </a:p>
          <a:p>
            <a:r>
              <a:rPr lang="ru-RU" smtClean="0"/>
              <a:t>СВ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810" y="365125"/>
            <a:ext cx="7792440" cy="874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mtClean="0"/>
              <a:t>Центральная гемодинамика</a:t>
            </a: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826" y="1460665"/>
            <a:ext cx="4500747" cy="44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0919" y="184991"/>
            <a:ext cx="1306286" cy="118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99" y="3090689"/>
            <a:ext cx="4533304" cy="28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0174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040" y="2674938"/>
            <a:ext cx="57210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8925"/>
            <a:ext cx="10258425" cy="95885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/>
              <a:t>Гемодинамический мониторинг с </a:t>
            </a:r>
            <a:r>
              <a:rPr lang="ru-RU" b="1" smtClean="0"/>
              <a:t>    технологией </a:t>
            </a:r>
            <a:r>
              <a:rPr lang="ru-RU" b="1" err="1"/>
              <a:t>PiCCO</a:t>
            </a:r>
            <a:endParaRPr lang="ru-RU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2789" y="138444"/>
            <a:ext cx="1411989" cy="12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7628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69092" y="2355057"/>
            <a:ext cx="4438647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738" y="800100"/>
            <a:ext cx="8434079" cy="5624513"/>
          </a:xfrm>
        </p:spPr>
        <p:txBody>
          <a:bodyPr>
            <a:noAutofit/>
          </a:bodyPr>
          <a:lstStyle/>
          <a:p>
            <a:pPr algn="l"/>
            <a:r>
              <a:rPr lang="ru-RU" sz="1800" b="0">
                <a:solidFill>
                  <a:schemeClr val="tx1"/>
                </a:solidFill>
              </a:rPr>
              <a:t>Методика транспульмональной термодилюции, получившая </a:t>
            </a:r>
            <a:br>
              <a:rPr lang="ru-RU" sz="1800" b="0" smtClean="0">
                <a:solidFill>
                  <a:schemeClr val="tx1"/>
                </a:solidFill>
              </a:rPr>
            </a:br>
            <a:r>
              <a:rPr lang="ru-RU" sz="1800" b="0" smtClean="0">
                <a:solidFill>
                  <a:schemeClr val="tx1"/>
                </a:solidFill>
              </a:rPr>
              <a:t>воплощение </a:t>
            </a:r>
            <a:r>
              <a:rPr lang="ru-RU" sz="1800" b="0">
                <a:solidFill>
                  <a:schemeClr val="tx1"/>
                </a:solidFill>
              </a:rPr>
              <a:t>в технологии PiCCO, включает введение больному "холодового" индикатора (5%-й раствор глюкозы или 0,9%NaCl температуры от 0 до 10°С), проникающего сквозь просвет сосудов во внесосудистый сектор. </a:t>
            </a:r>
            <a:br>
              <a:rPr lang="ru-RU" sz="1800" b="0" smtClean="0">
                <a:solidFill>
                  <a:schemeClr val="tx1"/>
                </a:solidFill>
              </a:rPr>
            </a:br>
            <a:r>
              <a:rPr lang="ru-RU" sz="1800" b="0" smtClean="0">
                <a:solidFill>
                  <a:schemeClr val="tx1"/>
                </a:solidFill>
              </a:rPr>
              <a:t>Технология </a:t>
            </a:r>
            <a:r>
              <a:rPr lang="ru-RU" sz="1800" b="0" err="1">
                <a:solidFill>
                  <a:schemeClr val="tx1"/>
                </a:solidFill>
              </a:rPr>
              <a:t>PiCCO сочетает в себе два метода: транспульмональной термодилюции и анализа формы пульсовой волны, дающих двухкомпонентный </a:t>
            </a:r>
            <a:r>
              <a:rPr lang="ru-RU" sz="1800" b="0" smtClean="0">
                <a:solidFill>
                  <a:schemeClr val="tx1"/>
                </a:solidFill>
              </a:rPr>
              <a:t>мониторинг.</a:t>
            </a:r>
            <a:br>
              <a:rPr lang="ru-RU" sz="1800" b="0" smtClean="0">
                <a:solidFill>
                  <a:schemeClr val="tx1"/>
                </a:solidFill>
              </a:rPr>
            </a:br>
            <a:r>
              <a:rPr lang="ru-RU" sz="1800" b="0" smtClean="0">
                <a:solidFill>
                  <a:schemeClr val="tx1"/>
                </a:solidFill>
              </a:rPr>
              <a:t> </a:t>
            </a:r>
            <a:r>
              <a:rPr lang="ru-RU" sz="1800" b="0">
                <a:solidFill>
                  <a:schemeClr val="tx1"/>
                </a:solidFill>
              </a:rPr>
              <a:t>Применение их делает возможным оценку объемной пред- и постнагрузки сердца, непрерывное измерение сократительной способности миокарда, наблюдение за реакцией сердца на волемическую нагрузку и объемом внесосудистой жидкости в интерстиции легких, который прямо коррелирует с острой дыхательной недостаточностью (ОДН) при ОРДС</a:t>
            </a:r>
            <a:r>
              <a:rPr lang="ru-RU" sz="1800" b="0" smtClean="0">
                <a:solidFill>
                  <a:schemeClr val="tx1"/>
                </a:solidFill>
              </a:rPr>
              <a:t>.</a:t>
            </a:r>
            <a:br>
              <a:rPr lang="ru-RU" sz="1800" b="0" smtClean="0">
                <a:solidFill>
                  <a:schemeClr val="tx1"/>
                </a:solidFill>
              </a:rPr>
            </a:br>
            <a:r>
              <a:rPr lang="ru-RU" sz="1800" b="0" smtClean="0">
                <a:solidFill>
                  <a:schemeClr val="tx1"/>
                </a:solidFill>
              </a:rPr>
              <a:t>В </a:t>
            </a:r>
            <a:r>
              <a:rPr lang="ru-RU" sz="1800" b="0">
                <a:solidFill>
                  <a:schemeClr val="tx1"/>
                </a:solidFill>
              </a:rPr>
              <a:t>последние годы эта методика постепенно вытесняет более дорогостоящую термохромодилюцию с использованием специальных красителей. В отличие от катетера Сван-Ганца, дилюция носит транспульмональный характер (раствор проходит через все отделы сердца, легкие и аорту, а не только через правые отделы сердца, как при катетеризации легочной артерии</a:t>
            </a:r>
            <a:r>
              <a:rPr lang="ru-RU" sz="1800">
                <a:solidFill>
                  <a:schemeClr val="tx1"/>
                </a:solidFill>
              </a:rPr>
              <a:t>).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0875" y="126776"/>
            <a:ext cx="1087026" cy="9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747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413" y="1103313"/>
            <a:ext cx="5143500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72099"/>
            <a:ext cx="10077450" cy="65722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k-KZ" sz="5400" b="1" i="1" smtClean="0">
                <a:solidFill>
                  <a:srgbClr val="00B0F0"/>
                </a:solidFill>
              </a:rPr>
              <a:t>Благодарим за внимание!</a:t>
            </a:r>
            <a:endParaRPr lang="ru-RU" sz="5400" b="1" i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424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2325" y="2757488"/>
            <a:ext cx="4607997" cy="3143250"/>
          </a:xfrm>
        </p:spPr>
        <p:txBody>
          <a:bodyPr>
            <a:normAutofit/>
          </a:bodyPr>
          <a:lstStyle/>
          <a:p>
            <a:r>
              <a:rPr lang="ru-RU" sz="3600" smtClean="0"/>
              <a:t>Непрерывное наблюдение – основа безопасности во время анестезии</a:t>
            </a:r>
            <a:endParaRPr lang="ru-RU" sz="3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139495"/>
            <a:ext cx="7880466" cy="941159"/>
          </a:xfrm>
        </p:spPr>
        <p:txBody>
          <a:bodyPr>
            <a:normAutofit fontScale="90000"/>
          </a:bodyPr>
          <a:lstStyle/>
          <a:p>
            <a:r>
              <a:rPr lang="ru-RU" sz="5300"/>
              <a:t>Мониторинг</a:t>
            </a:r>
            <a:r>
              <a:rPr lang="ru-RU" smtClean="0"/>
              <a:t>                </a:t>
            </a:r>
            <a:r>
              <a:rPr lang="ru-RU" sz="6700" smtClean="0"/>
              <a:t>-</a:t>
            </a:r>
            <a:endParaRPr lang="ru-RU" sz="67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3" y="1728788"/>
            <a:ext cx="6672262" cy="44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6540" y="142504"/>
            <a:ext cx="1402989" cy="12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715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49" y="1447800"/>
            <a:ext cx="10073703" cy="4820184"/>
          </a:xfrm>
        </p:spPr>
        <p:txBody>
          <a:bodyPr/>
          <a:lstStyle/>
          <a:p>
            <a:pPr algn="ctr"/>
            <a:r>
              <a:rPr lang="ru-RU" smtClean="0"/>
              <a:t>Мониторинг – не цель, а процесс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8" y="391886"/>
            <a:ext cx="5987402" cy="1298783"/>
          </a:xfrm>
        </p:spPr>
        <p:txBody>
          <a:bodyPr>
            <a:normAutofit/>
          </a:bodyPr>
          <a:lstStyle/>
          <a:p>
            <a:r>
              <a:rPr lang="ru-RU" sz="4800" smtClean="0"/>
              <a:t>Цели мониторинга</a:t>
            </a:r>
            <a:endParaRPr lang="ru-RU" sz="4800"/>
          </a:p>
        </p:txBody>
      </p:sp>
      <p:sp>
        <p:nvSpPr>
          <p:cNvPr id="4" name="Прямоугольник 3"/>
          <p:cNvSpPr/>
          <p:nvPr/>
        </p:nvSpPr>
        <p:spPr>
          <a:xfrm>
            <a:off x="571499" y="2105025"/>
            <a:ext cx="4238625" cy="3411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/>
              <a:t>Анестезия:</a:t>
            </a:r>
          </a:p>
          <a:p>
            <a:pPr algn="ctr"/>
            <a:r>
              <a:rPr lang="ru-RU" sz="2000" smtClean="0"/>
              <a:t>Сложное окружение</a:t>
            </a:r>
          </a:p>
          <a:p>
            <a:pPr algn="ctr"/>
            <a:r>
              <a:rPr lang="ru-RU" sz="2000" smtClean="0"/>
              <a:t>Параллельные процессы</a:t>
            </a:r>
          </a:p>
          <a:p>
            <a:pPr algn="ctr"/>
            <a:r>
              <a:rPr lang="ru-RU" sz="2000" smtClean="0"/>
              <a:t>Критические эпизоды</a:t>
            </a:r>
          </a:p>
          <a:p>
            <a:pPr algn="ctr"/>
            <a:r>
              <a:rPr lang="ru-RU" sz="2000" smtClean="0"/>
              <a:t>Специальное оборудование</a:t>
            </a:r>
          </a:p>
          <a:p>
            <a:pPr algn="ctr"/>
            <a:r>
              <a:rPr lang="ru-RU" sz="2000" smtClean="0"/>
              <a:t>Множественность решений</a:t>
            </a:r>
          </a:p>
          <a:p>
            <a:pPr algn="ctr"/>
            <a:r>
              <a:rPr lang="ru-RU" sz="2000" smtClean="0"/>
              <a:t>Изменение исходного плана</a:t>
            </a:r>
            <a:endParaRPr lang="ru-RU" sz="2000"/>
          </a:p>
        </p:txBody>
      </p:sp>
      <p:sp>
        <p:nvSpPr>
          <p:cNvPr id="5" name="Стрелка вправо 4"/>
          <p:cNvSpPr/>
          <p:nvPr/>
        </p:nvSpPr>
        <p:spPr>
          <a:xfrm>
            <a:off x="5357682" y="33212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3048" y="2105025"/>
            <a:ext cx="4197246" cy="3306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/>
              <a:t>ОБЬЕКТ И ЦЕЛЬ МОНИТОРИНГА</a:t>
            </a:r>
          </a:p>
          <a:p>
            <a:pPr algn="ctr"/>
            <a:r>
              <a:rPr lang="ru-RU" sz="2000" smtClean="0"/>
              <a:t>НЕПРЕРЫВНОСТЬ МОНИТОРИНГА</a:t>
            </a:r>
          </a:p>
          <a:p>
            <a:pPr algn="ctr"/>
            <a:r>
              <a:rPr lang="ru-RU" sz="2000" smtClean="0"/>
              <a:t>НЕИНВАЗИВНОСТЬ СНЯТИЯ ДАННЫХ</a:t>
            </a:r>
          </a:p>
          <a:p>
            <a:pPr algn="ctr"/>
            <a:r>
              <a:rPr lang="ru-RU" sz="2000" smtClean="0"/>
              <a:t>ТОЧНОСТЬ ПОЛУЧЕННЫХ ДАННЫХ</a:t>
            </a:r>
          </a:p>
          <a:p>
            <a:pPr algn="ctr"/>
            <a:r>
              <a:rPr lang="ru-RU" sz="2000" smtClean="0"/>
              <a:t>ДОСТОВЕРНОСТЬ ПОЛУЧЕННЫХ ДАННЫХ</a:t>
            </a:r>
            <a:endParaRPr lang="ru-RU" sz="2000"/>
          </a:p>
        </p:txBody>
      </p:sp>
      <p:sp>
        <p:nvSpPr>
          <p:cNvPr id="7" name="Блок-схема: данные 6"/>
          <p:cNvSpPr/>
          <p:nvPr/>
        </p:nvSpPr>
        <p:spPr>
          <a:xfrm>
            <a:off x="2162909" y="5516380"/>
            <a:ext cx="7367954" cy="1048836"/>
          </a:xfrm>
          <a:prstGeom prst="flowChartInputOutpu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МОНИТОРИНГ НЕ ДОЛЖЕН БЫТЬ ОПАСНЕЕ МОНИТОРИРУЕМОГО СОСТОЯНИЯ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8416" y="190006"/>
            <a:ext cx="1361703" cy="13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927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0282"/>
            <a:ext cx="9243060" cy="1066542"/>
          </a:xfrm>
        </p:spPr>
        <p:txBody>
          <a:bodyPr/>
          <a:lstStyle/>
          <a:p>
            <a:r>
              <a:rPr lang="ru-RU" smtClean="0"/>
              <a:t>ПРОБЛЕМЫ МОНИТОРИНГА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2676524"/>
            <a:ext cx="4371975" cy="263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ЗАДЕРЖКА ИНФОРМАЦИИ</a:t>
            </a:r>
          </a:p>
          <a:p>
            <a:pPr algn="ctr"/>
            <a:r>
              <a:rPr lang="ru-RU" smtClean="0"/>
              <a:t>АРТЕФАКТЫ</a:t>
            </a:r>
          </a:p>
          <a:p>
            <a:pPr algn="ctr"/>
            <a:r>
              <a:rPr lang="ru-RU" smtClean="0"/>
              <a:t>ПОМЕХИ</a:t>
            </a:r>
          </a:p>
          <a:p>
            <a:pPr algn="ctr"/>
            <a:r>
              <a:rPr lang="ru-RU" smtClean="0"/>
              <a:t>АРХИВИРОВАНИЕ ДАННЫХ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9274" y="1502293"/>
            <a:ext cx="2104763" cy="8332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ТЕХНИКА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62675" y="2676523"/>
            <a:ext cx="4581525" cy="263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ИНТЕРПРИТАЦИЯ ДАННЫХ</a:t>
            </a:r>
          </a:p>
          <a:p>
            <a:pPr algn="ctr"/>
            <a:r>
              <a:rPr lang="ru-RU" smtClean="0"/>
              <a:t>«ЗООПАРК» АППАРАТУРЫ</a:t>
            </a:r>
          </a:p>
          <a:p>
            <a:pPr algn="ctr"/>
            <a:r>
              <a:rPr lang="ru-RU" smtClean="0"/>
              <a:t>ПЕРЕГРУЖЕННОСТЬ ИНФОРМАЦИЕЙ</a:t>
            </a:r>
          </a:p>
          <a:p>
            <a:pPr algn="ctr"/>
            <a:r>
              <a:rPr lang="ru-RU" smtClean="0"/>
              <a:t>НЕОДНОЗНАЧНОСТЬ ДАННЫХ РАЗНЫХ МОНИТОРОВ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78751" y="1455857"/>
            <a:ext cx="2015131" cy="8484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ЧЕЛОВЕК</a:t>
            </a:r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1413164" y="5697415"/>
            <a:ext cx="8381467" cy="612648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МОНИТОРИНГ НЕ ДОЛЖЕН БЫТЬ ОПАСНЕЕ МОНИТОРИРУЕМОГО СОСТОЯНИЯ</a:t>
            </a: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8416" y="200282"/>
            <a:ext cx="1425632" cy="12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7673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9890"/>
            <a:ext cx="8534400" cy="1076325"/>
          </a:xfrm>
        </p:spPr>
        <p:txBody>
          <a:bodyPr/>
          <a:lstStyle/>
          <a:p>
            <a:r>
              <a:rPr lang="ru-RU" smtClean="0"/>
              <a:t>ЧТО МОНИТОРИРОВАТЬ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1512277"/>
            <a:ext cx="4467224" cy="223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ИСХОДНАЯ ПАТОЛОГИЯ</a:t>
            </a:r>
          </a:p>
          <a:p>
            <a:pPr algn="ctr"/>
            <a:r>
              <a:rPr lang="ru-RU" smtClean="0"/>
              <a:t>ФИЗИОЛОГИЧЕСКИЙ СТАТУС</a:t>
            </a:r>
          </a:p>
          <a:p>
            <a:pPr algn="ctr"/>
            <a:r>
              <a:rPr lang="ru-RU" smtClean="0"/>
              <a:t>ВЛИЯНИЕ ПРОВОДИМОЙ ОПЕРАЦИИ</a:t>
            </a:r>
          </a:p>
          <a:p>
            <a:pPr algn="ctr"/>
            <a:r>
              <a:rPr lang="ru-RU" smtClean="0"/>
              <a:t>ВЛИЯНИЕ ПРОВОДИМОЙ АНЕСТЕЗИИ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7049" y="1318996"/>
            <a:ext cx="5004458" cy="5396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НЕВРОЛОГИЯ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mtClean="0"/>
              <a:t>СОЗНАНИЕ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mtClean="0"/>
              <a:t>НОЦИЦЕПЦИЯ</a:t>
            </a:r>
          </a:p>
          <a:p>
            <a:pPr algn="ctr"/>
            <a:r>
              <a:rPr lang="ru-RU" smtClean="0"/>
              <a:t>ГЕМОДИНАМИКА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mtClean="0"/>
              <a:t>ПЕРФУЗИЯ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mtClean="0"/>
              <a:t>УРОВООБРАЩЕНИЕ</a:t>
            </a:r>
          </a:p>
          <a:p>
            <a:pPr algn="ctr"/>
            <a:r>
              <a:rPr lang="ru-RU" smtClean="0"/>
              <a:t>ДЫХАНИЕ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mtClean="0"/>
              <a:t>ГАЗООБМЕН</a:t>
            </a:r>
          </a:p>
          <a:p>
            <a:pPr algn="ctr"/>
            <a:r>
              <a:rPr lang="ru-RU" smtClean="0"/>
              <a:t>ВЕНТИЛЯЦИЯ</a:t>
            </a:r>
          </a:p>
          <a:p>
            <a:pPr algn="ctr"/>
            <a:r>
              <a:rPr lang="ru-RU" smtClean="0"/>
              <a:t>КОНЦЕНТРАЦИЯ АНЕСТЕТИКОВ</a:t>
            </a:r>
          </a:p>
          <a:p>
            <a:pPr algn="ctr"/>
            <a:r>
              <a:rPr lang="ru-RU" smtClean="0"/>
              <a:t>КУРАРИЗАЦИЯ</a:t>
            </a:r>
          </a:p>
          <a:p>
            <a:pPr algn="ctr"/>
            <a:r>
              <a:rPr lang="ru-RU" smtClean="0"/>
              <a:t>ТЕМПЕРАТУРА</a:t>
            </a:r>
          </a:p>
          <a:p>
            <a:pPr algn="ctr"/>
            <a:r>
              <a:rPr lang="ru-RU" smtClean="0"/>
              <a:t>ГЕМОСТАЗ</a:t>
            </a:r>
          </a:p>
          <a:p>
            <a:pPr algn="ctr"/>
            <a:r>
              <a:rPr lang="ru-RU" smtClean="0"/>
              <a:t>МЕТАБОЛИЗМ</a:t>
            </a:r>
          </a:p>
          <a:p>
            <a:pPr algn="ctr"/>
            <a:r>
              <a:rPr lang="ru-RU" smtClean="0"/>
              <a:t>ПОЛОЖЕНИЕ ПАЦИЕНТА</a:t>
            </a:r>
          </a:p>
          <a:p>
            <a:pPr algn="ctr"/>
            <a:r>
              <a:rPr lang="ru-RU" smtClean="0"/>
              <a:t>НЕЙРОМЫШЕЧНАЯ ПРЕДАЧА</a:t>
            </a:r>
          </a:p>
          <a:p>
            <a:pPr algn="ctr"/>
            <a:r>
              <a:rPr lang="ru-RU" smtClean="0"/>
              <a:t>КИСЛОТНО-ОСНОВНОЕ СОСТОЯНИЕ</a:t>
            </a:r>
          </a:p>
          <a:p>
            <a:pPr algn="ctr"/>
            <a:r>
              <a:rPr lang="ru-RU" smtClean="0"/>
              <a:t>ЭЛЕКТРОЛИТНЫЙ СОСТАВ</a:t>
            </a:r>
          </a:p>
          <a:p>
            <a:pPr algn="ctr"/>
            <a:r>
              <a:rPr lang="ru-RU" smtClean="0"/>
              <a:t>ФУНКЦИЯ ОРГАНОВ</a:t>
            </a:r>
          </a:p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1775467"/>
              </p:ext>
            </p:extLst>
          </p:nvPr>
        </p:nvGraphicFramePr>
        <p:xfrm>
          <a:off x="1343024" y="4236136"/>
          <a:ext cx="3532311" cy="197929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0900" y="149890"/>
            <a:ext cx="1064324" cy="90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7262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463" y="674927"/>
            <a:ext cx="2361869" cy="10588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mtClean="0"/>
              <a:t>Обязательный</a:t>
            </a:r>
          </a:p>
          <a:p>
            <a:pPr marL="0" indent="0">
              <a:buNone/>
            </a:pPr>
            <a:r>
              <a:rPr lang="ru-RU" smtClean="0"/>
              <a:t>Стандартный</a:t>
            </a:r>
          </a:p>
          <a:p>
            <a:pPr marL="0" indent="0">
              <a:buNone/>
            </a:pPr>
            <a:r>
              <a:rPr lang="ru-RU"/>
              <a:t>Р</a:t>
            </a:r>
            <a:r>
              <a:rPr lang="ru-RU" smtClean="0"/>
              <a:t>асширенный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972" y="211789"/>
            <a:ext cx="6629598" cy="415636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Уровни мониторинга</a:t>
            </a:r>
            <a:endParaRPr lang="ru-RU" sz="40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585" y="1840676"/>
            <a:ext cx="3007359" cy="20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847" y="792697"/>
            <a:ext cx="3755073" cy="24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3473041"/>
            <a:ext cx="3323921" cy="28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450" y="838003"/>
            <a:ext cx="3409950" cy="30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0919" y="211789"/>
            <a:ext cx="1296208" cy="12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93" y="4221678"/>
            <a:ext cx="2988359" cy="226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450" y="3838575"/>
            <a:ext cx="3409949" cy="244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0385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582382"/>
              </p:ext>
            </p:extLst>
          </p:nvPr>
        </p:nvGraphicFramePr>
        <p:xfrm>
          <a:off x="314060" y="755271"/>
          <a:ext cx="11754529" cy="573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19"/>
                <a:gridCol w="3861541"/>
                <a:gridCol w="116840"/>
                <a:gridCol w="3959729"/>
              </a:tblGrid>
              <a:tr h="331727">
                <a:tc gridSpan="4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требование стандарта 0 постоянное присутствие квалифицированного анестезиологического персонала в операционной</a:t>
                      </a:r>
                      <a:endParaRPr lang="ru-RU" sz="14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60534">
                <a:tc>
                  <a:txBody>
                    <a:bodyPr vert="horz" wrap="square"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стандарта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Прибор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522">
                <a:tc rowSpan="3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оксигенации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за цветом кожи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21385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Концентрация О2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 вдыхаемой смеси (</a:t>
                      </a:r>
                      <a:r>
                        <a:rPr lang="en-US" sz="1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FiO2)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О2-анализатор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48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Насыщение артериальной крови кислородом (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SpO2)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Пульсоксиметр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522">
                <a:tc rowSpan="6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вентиляции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l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Слежение за экскурсией грудной клетки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9852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l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Слежение за изменением объема дыхательного мешка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9852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Периодическая аускультация дыхательных шумов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0748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нарушения герметичности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дыхательного контура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Манометр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52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Спирометрия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Волюметр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02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Капнография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Капнограф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764">
                <a:tc rowSpan="4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гемодинамики (проводится не реже, чем через каждые 5 мин)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Частота пульса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Пульсоксиметр + пальпация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486">
                <a:tc vMerge="1">
                  <a:txBody>
                    <a:bodyPr vert="horz" wrap="square"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Неинвазивное измерение артериального давления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Сфигмоманометр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630">
                <a:tc vMerge="1">
                  <a:txBody>
                    <a:bodyPr vert="horz" wrap="square"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ЭКГ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Кардиомонитор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646">
                <a:tc vMerge="1">
                  <a:txBody>
                    <a:bodyPr vert="horz" wrap="square"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Аускультация сердца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Фонендоскоп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965"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температурного гомеостаза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Центральная и периферическая температура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термометр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33" y="180974"/>
            <a:ext cx="8390918" cy="352425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bg1"/>
                </a:solidFill>
              </a:rPr>
              <a:t>         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Гарвардский стандарт 1986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5225" y="0"/>
            <a:ext cx="863806" cy="7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858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6949"/>
            <a:ext cx="10515600" cy="3910013"/>
          </a:xfrm>
        </p:spPr>
        <p:txBody>
          <a:bodyPr/>
          <a:lstStyle/>
          <a:p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Квалифицированный анестезиологический персонал должен   присутствовать на всем протяжении анестезии.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Все анестезии. Контроль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Оксигенации (концентрация О2)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Вентиляции (объемы, СЩ», рассоединение)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Кровообращения( ЭКГ, АД, ЧСС)</a:t>
            </a:r>
          </a:p>
          <a:p>
            <a:pPr marL="514350" indent="-514350">
              <a:buFont typeface="+mj-lt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емпературы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2" y="322869"/>
            <a:ext cx="8597735" cy="1325563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Американское общество анестезиологов                                            (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ASA)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7162" y="178131"/>
            <a:ext cx="1421081" cy="12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62595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Waveform</Template>
  <Company/>
  <PresentationFormat>Произвольный</PresentationFormat>
  <Paragraphs>145</Paragraphs>
  <Slides>29</Slides>
  <Notes>2</Notes>
  <TotalTime>816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7">
      <vt:lpstr>Arial</vt:lpstr>
      <vt:lpstr>Candara</vt:lpstr>
      <vt:lpstr>Symbol</vt:lpstr>
      <vt:lpstr>Calibri</vt:lpstr>
      <vt:lpstr>Arial Unicode MS</vt:lpstr>
      <vt:lpstr>Times New Roman</vt:lpstr>
      <vt:lpstr>Open Sans</vt:lpstr>
      <vt:lpstr>Волна</vt:lpstr>
      <vt:lpstr>PowerPoint Presentation</vt:lpstr>
      <vt:lpstr>Мониторинг-(лат.Monitor–предостерегающий) предполагает непрерывный контроль состояния пациента, осуществляемый на основе регистрации физиологических данных и оценки диагностических показателей организма с целью выявления отклонения показателей, предупреждения опасностей и осложнений, возникающих в процессе лечения. Методы исследования физиологических процессов, используемые в приборах клинического мониторинга, должны обеспечивать непрерывность регистрации биологических сигналов в реальном масштабе времени при высокой диагностической ценности получаемых показателей. </vt:lpstr>
      <vt:lpstr>Мониторинг                -</vt:lpstr>
      <vt:lpstr>Цели мониторинга</vt:lpstr>
      <vt:lpstr>ПРОБЛЕМЫ МОНИТОРИНГА</vt:lpstr>
      <vt:lpstr>ЧТО МОНИТОРИРОВАТЬ</vt:lpstr>
      <vt:lpstr>Уровни мониторинга</vt:lpstr>
      <vt:lpstr>         Гарвардский стандарт 1986г</vt:lpstr>
      <vt:lpstr>Американское общество анестезиологов                                            (ASA)</vt:lpstr>
      <vt:lpstr>Минимальный обязательный стандарт мониторинга в анестезиологии и интенсивной терапии</vt:lpstr>
      <vt:lpstr>2. Общая часть</vt:lpstr>
      <vt:lpstr>3. Стандарт</vt:lpstr>
      <vt:lpstr>Стандарт</vt:lpstr>
      <vt:lpstr>3. Стандарт</vt:lpstr>
      <vt:lpstr>Инвазивное измерение артериального давления (IBP)</vt:lpstr>
      <vt:lpstr>PowerPoint Presentation</vt:lpstr>
      <vt:lpstr>Инвазивное измерение артериального давления (IBP)</vt:lpstr>
      <vt:lpstr>Пульсоксиметры — это неинвазивные мониторы, измеряющие наполнение крови кислородом. Они измеряют отношение двух главных форм гемоглобина в крови: насыщенного артериального гемоглобина  к ненасыщенному гемоглобину.</vt:lpstr>
      <vt:lpstr>4.Расширенный мониторинг</vt:lpstr>
      <vt:lpstr>BIS-мониторинг</vt:lpstr>
      <vt:lpstr>При оперативных вмешательствах BIS позволяет:</vt:lpstr>
      <vt:lpstr>Церебральный и    соматический  оксиметр    INVOSПозволяет мониторировать церебральную оксигенацию и оксигенацию внутренних органов одновременно,  непрерывно и неинвазивно.Данные о тканевой перфузии органов позволяют существенно улучшить клиническую оценку и выявить ишемические нарушения раньше, чем с помощью традиционных методов.Клинические исследования показывают значимость комбинации церебрального и соматического мониторинга для определения ишемических состояний, связанных с низким сердечным выбросом, шоком, почечной недостаточностью, и безопасным временем деканюляции при ЭКМО</vt:lpstr>
      <vt:lpstr>Регионарная оксиметрия</vt:lpstr>
      <vt:lpstr>                                              РЕЖИМЫ МОНИТОРИНГА:Дополнение церебрального мониторинга соматическим более точное определение и управление регионарной оксигенацией.Возможность установки до 4 датчиков для неинвазивного определения оксигенации крови в реальном времени в интересующих областяхБолее объективные данные для индивидуального подхода к лечению пациента.                                                  ПРЕИМУЩЕСТВА 4-Х КАНАЛЬНОГО МОНИТОРИНГА:Неинвазивный мониторинг церебральной и периферической циркуляции в реальном времени.Соотношение между церебральной и периферической циркуляцией для лучшего ведения пациента.Определение адекватности перфузии различных органов.Более точное определение и управление регионарной оксигенацией в операционных, детской реанимации и рентген-операционной.</vt:lpstr>
      <vt:lpstr>Катетер Swan-Ganza</vt:lpstr>
      <vt:lpstr>Центральная гемодинамика</vt:lpstr>
      <vt:lpstr>Гемодинамический мониторинг с     технологией PiCCO</vt:lpstr>
      <vt:lpstr>Методика транспульмональной термодилюции, получившая воплощение в технологии PiCCO, включает введение больному "холодового" индикатора (5%-й раствор глюкозы или 0,9%NaCl температуры от 0 до 10°С), проникающего сквозь просвет сосудов во внесосудистый сектор. Технология PiCCO сочетает в себе два метода: транспульмональной термодилюции и анализа формы пульсовой волны, дающих двухкомпонентный мониторинг. Применение их делает возможным оценку объемной пред- и постнагрузки сердца, непрерывное измерение сократительной способности миокарда, наблюдение за реакцией сердца на волемическую нагрузку и объемом внесосудистой жидкости в интерстиции легких, который прямо коррелирует с острой дыхательной недостаточностью (ОДН) при ОРДС.В последние годы эта методика постепенно вытесняет более дорогостоящую термохромодилюцию с использованием специальных красителей. В отличие от катетера Сван-Ганца, дилюция носит транспульмональный характер (раствор проходит через все отделы сердца, легкие и аорту, а не только через правые отделы сердца, как при катетеризации легочной артерии). </vt:lpstr>
      <vt:lpstr>Благодарим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Пост3 Реан</dc:creator>
  <cp:lastModifiedBy>К Касенова</cp:lastModifiedBy>
  <cp:revision>71</cp:revision>
  <dcterms:created xsi:type="dcterms:W3CDTF">2023-04-24T05:08:09Z</dcterms:created>
  <dcterms:modified xsi:type="dcterms:W3CDTF">2023-08-08T05:36:59Z</dcterms:modified>
</cp:coreProperties>
</file>