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12192000" cy="6858000"/>
  <p:embeddedFontLst>
    <p:embeddedFont>
      <p:font typeface="GGPMRD+Arial-ItalicMT"/>
      <p:regular r:id="rId37"/>
    </p:embeddedFont>
    <p:embeddedFont>
      <p:font typeface="LEAMIC+ArialMT"/>
      <p:regular r:id="rId38"/>
    </p:embeddedFont>
    <p:embeddedFont>
      <p:font typeface="MVETDP+TimesNewRomanPSMT"/>
      <p:regular r:id="rId39"/>
    </p:embeddedFont>
    <p:embeddedFont>
      <p:font typeface="EFMFBC+Arial-BoldMT"/>
      <p:regular r:id="rId40"/>
    </p:embeddedFont>
    <p:embeddedFont>
      <p:font typeface="LFSQMM+Wingdings-Regular"/>
      <p:regular r:id="rId4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font" Target="fonts/font1.fntdata" /><Relationship Id="rId38" Type="http://schemas.openxmlformats.org/officeDocument/2006/relationships/font" Target="fonts/font2.fntdata" /><Relationship Id="rId39" Type="http://schemas.openxmlformats.org/officeDocument/2006/relationships/font" Target="fonts/font3.fntdata" /><Relationship Id="rId4" Type="http://schemas.openxmlformats.org/officeDocument/2006/relationships/theme" Target="theme/theme1.xml" /><Relationship Id="rId40" Type="http://schemas.openxmlformats.org/officeDocument/2006/relationships/font" Target="fonts/font4.fntdata" /><Relationship Id="rId41" Type="http://schemas.openxmlformats.org/officeDocument/2006/relationships/font" Target="fonts/font5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48988" y="2295698"/>
            <a:ext cx="10979296" cy="2566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9833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pc="-41">
                <a:solidFill>
                  <a:srgbClr val="839943"/>
                </a:solidFill>
                <a:latin typeface="GGPMRD+Arial-ItalicMT"/>
                <a:cs typeface="GGPMRD+Arial-ItalicMT"/>
              </a:rPr>
              <a:t>ТАVI</a:t>
            </a:r>
            <a:r>
              <a:rPr dirty="0" sz="5400" spc="190">
                <a:solidFill>
                  <a:srgbClr val="839943"/>
                </a:solidFill>
                <a:latin typeface="GGPMRD+Arial-ItalicMT"/>
                <a:cs typeface="GGPMRD+Arial-ItalicMT"/>
              </a:rPr>
              <a:t> </a:t>
            </a:r>
            <a:r>
              <a:rPr dirty="0" sz="5400">
                <a:solidFill>
                  <a:srgbClr val="839943"/>
                </a:solidFill>
                <a:latin typeface="GGPMRD+Arial-ItalicMT"/>
                <a:cs typeface="GGPMRD+Arial-ItalicMT"/>
              </a:rPr>
              <a:t>отасы</a:t>
            </a:r>
            <a:r>
              <a:rPr dirty="0" sz="5400" spc="141">
                <a:solidFill>
                  <a:srgbClr val="839943"/>
                </a:solidFill>
                <a:latin typeface="GGPMRD+Arial-ItalicMT"/>
                <a:cs typeface="GGPMRD+Arial-ItalicMT"/>
              </a:rPr>
              <a:t> </a:t>
            </a:r>
            <a:r>
              <a:rPr dirty="0" sz="5400">
                <a:solidFill>
                  <a:srgbClr val="839943"/>
                </a:solidFill>
                <a:latin typeface="GGPMRD+Arial-ItalicMT"/>
                <a:cs typeface="GGPMRD+Arial-ItalicMT"/>
              </a:rPr>
              <a:t>кезінде</a:t>
            </a:r>
          </a:p>
          <a:p>
            <a:pPr marL="0" marR="0">
              <a:lnSpc>
                <a:spcPts val="5626"/>
              </a:lnSpc>
              <a:spcBef>
                <a:spcPts val="853"/>
              </a:spcBef>
              <a:spcAft>
                <a:spcPts val="0"/>
              </a:spcAft>
            </a:pPr>
            <a:r>
              <a:rPr dirty="0" sz="5400">
                <a:solidFill>
                  <a:srgbClr val="839943"/>
                </a:solidFill>
                <a:latin typeface="GGPMRD+Arial-ItalicMT"/>
                <a:cs typeface="GGPMRD+Arial-ItalicMT"/>
              </a:rPr>
              <a:t>операциялық</a:t>
            </a:r>
            <a:r>
              <a:rPr dirty="0" sz="5400" spc="169">
                <a:solidFill>
                  <a:srgbClr val="839943"/>
                </a:solidFill>
                <a:latin typeface="GGPMRD+Arial-ItalicMT"/>
                <a:cs typeface="GGPMRD+Arial-ItalicMT"/>
              </a:rPr>
              <a:t> </a:t>
            </a:r>
            <a:r>
              <a:rPr dirty="0" sz="5400">
                <a:solidFill>
                  <a:srgbClr val="839943"/>
                </a:solidFill>
                <a:latin typeface="GGPMRD+Arial-ItalicMT"/>
                <a:cs typeface="GGPMRD+Arial-ItalicMT"/>
              </a:rPr>
              <a:t>медбикенің</a:t>
            </a:r>
            <a:r>
              <a:rPr dirty="0" sz="5400" spc="146">
                <a:solidFill>
                  <a:srgbClr val="839943"/>
                </a:solidFill>
                <a:latin typeface="GGPMRD+Arial-ItalicMT"/>
                <a:cs typeface="GGPMRD+Arial-ItalicMT"/>
              </a:rPr>
              <a:t> </a:t>
            </a:r>
            <a:r>
              <a:rPr dirty="0" sz="5400">
                <a:solidFill>
                  <a:srgbClr val="839943"/>
                </a:solidFill>
                <a:latin typeface="GGPMRD+Arial-ItalicMT"/>
                <a:cs typeface="GGPMRD+Arial-ItalicMT"/>
              </a:rPr>
              <a:t>рөлі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99211" y="375510"/>
            <a:ext cx="3403549" cy="1052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53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Операциялық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бригада</a:t>
            </a:r>
          </a:p>
          <a:p>
            <a:pPr marL="0" marR="0">
              <a:lnSpc>
                <a:spcPts val="2083"/>
              </a:lnSpc>
              <a:spcBef>
                <a:spcPts val="11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үш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медбикеден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тұрады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5702" y="2451358"/>
            <a:ext cx="2258218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5125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Қолмен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басқарылатын</a:t>
            </a:r>
          </a:p>
          <a:p>
            <a:pPr marL="313444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ACIST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CVi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31656" y="2451777"/>
            <a:ext cx="2494064" cy="2779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626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Операциялық</a:t>
            </a:r>
          </a:p>
          <a:p>
            <a:pPr marL="41337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медбике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–</a:t>
            </a:r>
          </a:p>
          <a:p>
            <a:pPr marL="1092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санның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жоғарғы</a:t>
            </a:r>
          </a:p>
          <a:p>
            <a:pPr marL="442738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үштен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бір</a:t>
            </a:r>
          </a:p>
          <a:p>
            <a:pPr marL="217313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бөлігінің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шап</a:t>
            </a:r>
          </a:p>
          <a:p>
            <a:pPr marL="4445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аймағында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кесу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кезінде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хирургқа</a:t>
            </a:r>
          </a:p>
          <a:p>
            <a:pPr marL="68562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көмек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98526" y="2451358"/>
            <a:ext cx="2470659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682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Операциялық</a:t>
            </a:r>
          </a:p>
          <a:p>
            <a:pPr marL="430001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медбике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-</a:t>
            </a:r>
          </a:p>
          <a:p>
            <a:pPr marL="60303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клапан</a:t>
            </a:r>
          </a:p>
          <a:p>
            <a:pPr marL="24831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құрастыруға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тікелей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жауапты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41558" y="3365759"/>
            <a:ext cx="2526977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34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автоматты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ангиографиялық</a:t>
            </a:r>
          </a:p>
          <a:p>
            <a:pPr marL="51443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контраст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66363" y="4280159"/>
            <a:ext cx="2085330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1926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агентінің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инжекторына</a:t>
            </a:r>
          </a:p>
          <a:p>
            <a:pPr marL="299987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жауапты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8050" y="4890178"/>
            <a:ext cx="178556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көрсететін,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9046" y="5194559"/>
            <a:ext cx="2093143" cy="95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операциялық</a:t>
            </a:r>
          </a:p>
          <a:p>
            <a:pPr marL="27860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медбике-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31495" y="5194978"/>
            <a:ext cx="2289007" cy="95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сонымен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қатар</a:t>
            </a:r>
          </a:p>
          <a:p>
            <a:pPr marL="40489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уақытша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29156" y="5804158"/>
            <a:ext cx="196651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үйлестіруші.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54749" y="5804578"/>
            <a:ext cx="2461989" cy="125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кардиостимулят</a:t>
            </a:r>
          </a:p>
          <a:p>
            <a:pPr marL="9498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орды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орнатуға</a:t>
            </a:r>
          </a:p>
          <a:p>
            <a:pPr marL="360908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EFMFBC+Arial-BoldMT"/>
                <a:cs typeface="EFMFBC+Arial-BoldMT"/>
              </a:rPr>
              <a:t>қатысады.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0092" y="986371"/>
            <a:ext cx="10540760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0171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Медбикеꢀүйлестірушіꢀ–ꢀмедбикелерꢀарасындаꢀинжекторлықꢀқұрылғыменꢀжұмысꢀ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жасаудаꢀеңꢀсауаттыꢀмаман.ꢀАппараттыꢀинжекторменꢀбасқару,ꢀбұлꢀмұқиятꢀкөзқарастыꢀ</a:t>
            </a:r>
          </a:p>
          <a:p>
            <a:pPr marL="389338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қажетꢀетеді.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3486" y="217865"/>
            <a:ext cx="1079042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Injectorꢀжүйесінꢀпайдалануꢀжәнеꢀбасқару:ꢀоперациялықꢀжүйегеꢀқызметꢀкөрсету,ꢀжүйеніңꢀ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шығысꢀматериалдарынꢀесепкеꢀалуꢀ(құралдар,ꢀстерильдіꢀқақпақтар);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3486" y="868105"/>
            <a:ext cx="11104921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Клиникалықꢀсүйемелдеу:ꢀаппараттыңꢀбапталуын,ꢀнауқастыꢀдайындауꢀбарысын,ꢀоперацияꢀ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кезіндегіꢀоперациялықꢀбөлімꢀмедбикесініңꢀжұмысынꢀқадағалау,ꢀоперацияꢀкезіндеꢀ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туындайтынꢀмәселелерꢀбойыншаꢀкөмекꢀкөрсетуꢀжәнеꢀнұсқауларꢀберу;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3486" y="1792665"/>
            <a:ext cx="11428783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Контрастыꢀангиграфиялықꢀинжекторꢀнегізіненꢀангиографиялықꢀзертеулердеꢀқолданыладыꢀ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,шектеуліꢀуақытꢀішіндеꢀдиаметерліꢀтамырлардыꢀтезꢀжәнеꢀтолықꢀтолтыруꢀқажетꢀболғанꢀкездеꢀ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қолқаꢀмықынꢀфеморальдыꢀартериялардыңꢀангиографиялықꢀүшінꢀүленꢀкөлемдегіꢀконтрастыꢀ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енгізудіꢀқажетꢀетедіꢀ.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3486" y="2991545"/>
            <a:ext cx="10565020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Қазіргіꢀкездеꢀқолменꢀағындыꢀбасқаруꢀмүмкіндігіꢀбарꢀангиографиялықꢀинжекторꢀкәдімгіꢀ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инжекторменꢀсалыстырғандаꢀқаууіпсіздікꢀдеңгейіꢀжәнеꢀжұмысꢀітеудіңꢀыңғайлылығынꢀ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қамтамасызꢀететінꢀбірꢀқаттарꢀқасиеттергеꢀиеꢀ.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3486" y="3916105"/>
            <a:ext cx="11523131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1.Секундынаꢀ0,8денꢀ40млꢀдейінꢀконтрастыꢀенгізугеꢀꢀклибрленетінꢀпневматикалықꢀконтрастыꢀ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беруꢀжылдамдығыꢀбасқаруꢀпультініңꢀболуыꢀ,контрастыңꢀенгізіꢀжылдамдығынꢀзерттеуꢀꢀкезіндеꢀ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секундынаꢀ0,1ꢀмлꢀаспайтынꢀдәлдікпенꢀконтрастыꢀжібередіꢀ.Бұлꢀәдіспенꢀалынғанꢀконтрасттыңꢀ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көлеміꢀайттарлықтайꢀтөмендейдіꢀ,алынғанꢀкескініңꢀсапасынаꢀбайланыстыꢀнақтыꢀуақытꢀ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режиміндеꢀконтрастыꢀберуꢀжылдамдығынꢀреттейді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3486" y="5389306"/>
            <a:ext cx="11257545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2.Қайтаꢀқолдануғаꢀболатынꢀинжекторꢀколбасынꢀконтрасттыꢀзаттпенꢀавтоматтыꢀтүрдеꢀ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толтыруꢀфункциясыныңꢀболуыꢀжұмысꢀкүнꢀішіндеꢀкөптегенꢀпроцедуралардыꢀқаттарынанꢀбірꢀ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үлкенꢀкөлемдеꢀконтрастꢀбөтелкесінꢀ(500ꢀ)ꢀпайдаланыпꢀангиографиялықꢀпроцедураларꢀ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жүргізугеꢀболадыꢀ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9618" y="444599"/>
            <a:ext cx="10885032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3.ꢀИнжекторꢀменꢀколбаныңꢀмагистарлдарындаꢀауаꢀкөпіршігіꢀдатчиктерініңꢀқайталанатынꢀ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жүйесініңꢀболуыꢀауаꢀэмболиясынꢀболдырмауғаꢀмүмкіндікꢀбереді.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9618" y="1094839"/>
            <a:ext cx="11011343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Жүйеꢀ-бұлꢀкезектесіпꢀорналасқанꢀинфрақызылꢀультраꢀдыбыстықꢀдатчиктерꢀ,оларꢀауаꢀ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магистральдарғаꢀнемесеꢀколбағаꢀенгенꢀкездеꢀвизуальдіꢀ-дыбыстықꢀдабылдыꢀіскеꢀқосадыꢀ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жәнеꢀинжектордыңꢀоданꢀәріꢀжұмысынꢀблоктайдыꢀ.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9618" y="2019399"/>
            <a:ext cx="10886316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4.Ангиографиялықꢀинжектродыꢀоперациялықꢀүстелгеꢀбекітуꢀмүмкіндігіꢀоперациялықꢀ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бөлменіңꢀкеңістігінꢀұтымдыꢀпайдаланудыꢀқамтамасызꢀетедіꢀꢀжәнеꢀпациентіꢀқолꢀжеткізудіꢀ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жеңілдетедіꢀ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9618" y="2943959"/>
            <a:ext cx="1032985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Коранарлықꢀоперациядаꢀ30ꢀ%ꢀжәнеꢀқолдағыꢀэндоваскулярлықꢀоперациялардаꢀ50%ꢀ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болатынꢀконтрастыꢀүнемдейдіꢀ.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4614" y="480224"/>
            <a:ext cx="10745243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Минималдыꢀжеткіліктіꢀконтрастꢀпринципіꢀбойыншаꢀенгізуꢀжылдамдығынꢀдәлꢀқолыменꢀ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бақылауꢀарқылыꢀпациенткеꢀенгізілгенꢀконтрастꢀкөлемінꢀазайтуꢀ-операторꢀ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ангиографиялықꢀкескіндерꢀсериясыныңꢀсапасꢀжақсыꢀекнінꢀкөргендеꢀконтрастыꢀбасқаруꢀ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пультінеꢀқысымдыꢀкүшейтудіꢀтоқтатадыꢀ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4614" y="1679104"/>
            <a:ext cx="10499298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Колбаныꢀқайтаꢀпайдалануꢀарқылыꢀ,қалдықтарыныңꢀболмауыꢀпайдаланылмағанꢀ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контратꢀколбадаꢀқаладыꢀ,стерилдіктіꢀсақтайдыꢀжәнедеꢀжұмысꢀкүніндеꢀкелесіꢀемшараꢀ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кезіндеꢀқолданыладыꢀ500млꢀсыйымдылықтыꢀзаттыꢀпайдалануꢀмүмкіндігіꢀконтрастыꢀ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сатыпꢀалуꢀкезіңндеꢀқосымшаꢀүнемдеугеꢀмүмкіндікꢀбередіꢀ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4614" y="2877984"/>
            <a:ext cx="10855765" cy="222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Процедураꢀжәнеꢀсаулеленуꢀкезіненꢀалшақтатуꢀмүмкіндігінꢀазайтуꢀарқылыꢀ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қызметкерлергеꢀрадиоциалықꢀжүктеменіꢀазайтуꢀ,үйткеніꢀпневматикалықꢀқолꢀменꢀ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басқаруꢀпультіндеꢀ100ꢀсмꢀұзартқышꢀсымꢀжәнеꢀдиагностикалықꢀкатетердыꢀбекітугеꢀ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арналғанꢀқосқышꢀбарꢀбұлꢀбірꢀқолыꢀменꢀ,сәулеленуꢀкөзіненꢀсозылғанꢀқашықтықтаꢀжұмысꢀ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істеугеꢀмүмкіндікꢀбередіꢀ,соныменꢀқатарꢀ,контрастꢀинжекторынꢀангиографпенꢀ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синхрондауꢀқашықтанꢀбасқаруꢀпультіненꢀангиографияныꢀіскеꢀқосқанꢀкездеꢀконтрастыꢀ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автоматтыꢀтүрдеꢀенгізіугеꢀқамтамасызꢀетедіꢀ.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4614" y="4899824"/>
            <a:ext cx="9964019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Трансꢀрадиалдыꢀқолꢀжетімдіділікꢀпенꢀкішіꢀкалибрдіꢀдиагностикалықꢀкатетерлардіꢀ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пайдалануꢀкезіндеꢀхирурқаꢀфизикалықꢀꢀжүктеменіꢀазайтадыꢀ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0239" y="705855"/>
            <a:ext cx="8737370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Аортаꢀқақпақшасынꢀтранскатетерлеуꢀпротезіндеꢀ,контрастыꢀ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индиукцияланғанꢀнефропатияꢀқауіпніңꢀтөмендету,ꢀмультифакльдыꢀ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зақымдалынуыꢀсозылмалыꢀжәнеꢀартериялықꢀокклюзиясыꢀбарꢀ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науқастарғаꢀконтрастыꢀ300ꢀмлꢀ-500ꢀмлꢀберілгенꢀкездеꢀкауітіꢀтөмендетуꢀ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жәнеꢀазайтуғаꢀарналадыꢀ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0239" y="2077455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0239" y="2351775"/>
            <a:ext cx="9093195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Жүйеніꢀкүнінеꢀбірꢀретꢀдайындайдауꢀ,қайтаꢀпайдалануғаꢀболатынꢀколбаныꢀ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жәнеꢀстерильдіꢀшығынꢀматериалдарыныңꢀқалғанꢀбөлігінꢀпайдалануꢀ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арқылыꢀпроцедурағаꢀдайындықꢀуақытынꢀедәуірꢀқысқартуғаꢀболадыꢀ.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0239" y="3247175"/>
            <a:ext cx="398301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Осылайшаꢀинжекторғаꢀжауаптыꢀ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20239" y="3521496"/>
            <a:ext cx="5355742" cy="2775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үйлестірушіꢀмедбикеꢀаппаратағыꢀболыпꢀ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тұратынꢀақаулардыꢀуақытыменꢀанықтап,ꢀ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қажеттіꢀконтрастыңꢀдозасынꢀрентгенхирургꢀ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айтуыменꢀуақытыменꢀжіберіпꢀ,науқастарғаꢀꢀ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көбірекꢀкөмекꢀкөрсетугеꢀнауқасꢀпенꢀхирургꢀ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үшінꢀбарыншаꢀкауіпсіздікпенꢀрентгенаꢀ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хирургиялықꢀоперациялардыңꢀнеғұрлымꢀ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күрделіꢀтүрлерінꢀорындаудыꢀқамтамасызꢀ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етугеꢀмүмкіндікꢀбередіꢀ.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20239" y="6264695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ꢀ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7736" y="353012"/>
            <a:ext cx="6127610" cy="6164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Операцияꢀкезіндегіꢀхирургтыңꢀкөмекꢀ-</a:t>
            </a:r>
            <a:r>
              <a:rPr dirty="0" sz="2000">
                <a:solidFill>
                  <a:srgbClr val="2c2d2e"/>
                </a:solidFill>
                <a:latin typeface="LEAMIC+ArialMT"/>
                <a:cs typeface="LEAMIC+ArialMT"/>
              </a:rPr>
              <a:t>ꢀмедбикесіꢀ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7736" y="755996"/>
            <a:ext cx="1102289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Науқастыꢀоперацияꢀүстелінеꢀорналастыру.ꢀОперацияныңꢀәрбірꢀтүріꢀүшінꢀнауқасқаꢀсәйкесꢀ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позицияꢀбар,ꢀмысалы,ꢀTAVIꢀоперациясыꢀкезіндеꢀшалқасынанꢀжалпақꢀжату.ꢀ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77736" y="1406236"/>
            <a:ext cx="11120966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Барлықꢀқысымꢀнүктелеріꢀүрленетінꢀорналасуꢀқұрылғысыꢀжәнеꢀжоғарыꢀтығыздықтағыꢀкөбікꢀ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төсеміꢀсияқтыꢀқауіпсіздікꢀқұрылғыларыменꢀқорғалуыꢀкерек.ꢀБұлꢀшараларꢀтерігеꢀқысымꢀ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жасамау,ꢀжүйке-бұлшықетꢀзақымдануыꢀжәнеꢀнауқастыңꢀдұрысꢀемесꢀорналасуынаꢀ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байланыстыꢀвеноздықꢀтромбоздыꢀболдырмауꢀүшінꢀқабылданады.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7736" y="2605116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ꢀ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0659" y="204054"/>
            <a:ext cx="5841087" cy="3049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Жұмыстыꢀбастамасꢀбұрынꢀқұралдарꢀменꢀ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шығынꢀматериалдарынꢀтексеру.ꢀОперацияꢀ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кезіндеꢀқолданылатынꢀбарлықꢀқажеттіꢀ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материалдыңꢀболуы.ꢀӘрбірꢀоперацияꢀүшінꢀ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қажеттіꢀқұралдарꢀжұмсақꢀқысқыштар,ꢀұзынꢀ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жәнеꢀқысқаꢀКохер,ꢀМаскит,ꢀЕгоровꢀретракторы,ꢀ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Бульдок,ꢀтамырлыꢀқайшы,ꢀКуперꢀпинцет,ꢀ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хирургиялықꢀжәнеꢀанатомиялықꢀпинцет,ꢀтігісꢀ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материалы,ꢀине.ꢀұстағыштар,ꢀскальпель,ꢀ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турникет,ꢀқысқышꢀинелер,ꢀтамырꢀқысқыштары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0659" y="3048853"/>
            <a:ext cx="5832102" cy="3598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Медбикеꢀқұралдардыңꢀдұрысꢀорналасуынꢀ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тексергенненꢀкейін.ꢀОлꢀоперацияныңꢀәрбірꢀ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түрінеꢀқажеттіꢀқұралдармен,ꢀсоныңꢀішіндеꢀ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олардыꢀдұрысꢀорнатуꢀжәнеꢀөңдеуꢀжолынꢀ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біледі.ꢀСондай-ақ,ꢀмедбикеꢀқұралдарменꢀ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стерильдіꢀүстелꢀдайындайды:ꢀондаꢀ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стерильділіктеꢀбарлықꢀқажеттіꢀқұралдарꢀменꢀ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керек-жарақтарꢀболуыꢀкерек.ꢀОперацияныңꢀ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сапасынꢀжақсартуꢀүшінꢀолꢀнегізгіꢀқұралдарꢀменꢀ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материалдардыꢀпайдалануданꢀбасталады,ꢀ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соданꢀкейінꢀқажетꢀболғанꢀжағдайдаꢀқосымшаꢀ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медициналықꢀқұрылғылардыꢀқосуғаꢀболады.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8854" y="411295"/>
            <a:ext cx="9997305" cy="861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c2d2e"/>
                </a:solidFill>
                <a:latin typeface="LEAMIC+ArialMT"/>
                <a:cs typeface="LEAMIC+ArialMT"/>
              </a:rPr>
              <a:t>ҮшіншіꢀОперациялықꢀмедбикеꢀꢀ-ꢀклапанꢀқұрастыруғаꢀтікелейꢀжауапты.ꢀКлапандыꢀдайындау,</a:t>
            </a:r>
          </a:p>
          <a:p>
            <a:pPr marL="0" marR="0">
              <a:lnSpc>
                <a:spcPts val="166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600">
                <a:solidFill>
                  <a:srgbClr val="2c2d2e"/>
                </a:solidFill>
                <a:latin typeface="LEAMIC+ArialMT"/>
                <a:cs typeface="LEAMIC+ArialMT"/>
              </a:rPr>
              <a:t>Еңꢀбіріншіꢀстерильдіꢀүстелдіꢀдайындапꢀкеректіꢀзаттарымыздыꢀдайындаймыз: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8854" y="1102175"/>
            <a:ext cx="10214144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c2d2e"/>
                </a:solidFill>
                <a:latin typeface="LEAMIC+ArialMT"/>
                <a:cs typeface="LEAMIC+ArialMT"/>
              </a:rPr>
              <a:t>1.Қабықꢀинтрадюсеріꢀ14F.18Fꢀ,-ертіндіменꢀжуамызꢀішіндегіꢀқақасынꢀорналастырыпꢀдайындапꢀ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2c2d2e"/>
                </a:solidFill>
                <a:latin typeface="LEAMIC+ArialMT"/>
                <a:cs typeface="LEAMIC+ArialMT"/>
              </a:rPr>
              <a:t>қоямыз.ꢀҚаңқаныңꢀқандайꢀөлшемдегіꢀқажетꢀекенінꢀхирургтанꢀбілеміз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0856" y="535420"/>
            <a:ext cx="10661165" cy="2499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Эндоваскулярлықꢀхирургияꢀ(рентгендікꢀхирургия,ꢀинтервенциялықꢀкардиология)ꢀ-ꢀ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арнайыꢀқұралдардыꢀпайдаланаꢀотырып,ꢀсәулелікꢀбейнелеуꢀәдістерініңꢀбақылауыменꢀ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теріꢀарқылыꢀқолꢀжеткізуꢀарқылыꢀқанꢀтамырларынаꢀжасалатынꢀхирургиялықꢀ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араласулар.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Эндоваскулярлықꢀхирургияныңꢀнегізгіꢀерекшелігіꢀ-ꢀбарлықꢀараласуларꢀкесусізꢀпункцияꢀ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арқылы,ꢀтерігеꢀкішкенеꢀинтрадюсерменꢀпункцияларꢀарқылыꢀ(диаметріꢀ1-4ꢀммꢀ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аспаппен)ꢀрентгендікꢀ(ангиографиялық)ꢀбақылауменꢀарнайыꢀрентгендікꢀ</a:t>
            </a:r>
          </a:p>
          <a:p>
            <a:pPr marL="0" marR="0">
              <a:lnSpc>
                <a:spcPts val="1875"/>
              </a:lnSpc>
              <a:spcBef>
                <a:spcPts val="272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операциядаꢀжүргізіледі.ꢀ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0856" y="2729980"/>
            <a:ext cx="9643365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Интервенциялардыꢀ-ꢀэндоваскулярлықꢀхирургтарꢀжасайды.ꢀЭндоваскулярлықꢀ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хирургтарꢀбілімꢀсанаты,ꢀжоғарыꢀбіліктіꢀмаманꢀжәнедеꢀкүрделіꢀмедициналықꢀ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жабдықтарменꢀжұмысꢀістейꢀалатынꢀмамандар.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0856" y="3769715"/>
            <a:ext cx="10687323" cy="2474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c2d2e"/>
                </a:solidFill>
                <a:latin typeface="LEAMIC+ArialMT"/>
                <a:cs typeface="LEAMIC+ArialMT"/>
              </a:rPr>
              <a:t>Көпꢀжағдайдаꢀэндоваскулярлықꢀараласуꢀанестезияныꢀқажетꢀетпейді,ꢀтекꢀқанаꢀ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2c2d2e"/>
                </a:solidFill>
                <a:latin typeface="LEAMIC+ArialMT"/>
                <a:cs typeface="LEAMIC+ArialMT"/>
              </a:rPr>
              <a:t>пункцияꢀнүктесіндеꢀ(артерияꢀпункциясы)ꢀжергіліктіꢀанестезияꢀжүргізіледі.ꢀБұлꢀ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2c2d2e"/>
                </a:solidFill>
                <a:latin typeface="LEAMIC+ArialMT"/>
                <a:cs typeface="LEAMIC+ArialMT"/>
              </a:rPr>
              <a:t>тіптіꢀдәстүрліꢀхирургиялықꢀемдеугеꢀқарсыꢀболатынꢀауырꢀілеспеꢀауруларыꢀбарꢀ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2c2d2e"/>
                </a:solidFill>
                <a:latin typeface="LEAMIC+ArialMT"/>
                <a:cs typeface="LEAMIC+ArialMT"/>
              </a:rPr>
              <a:t>науқастарғадаꢀдаꢀараласуғаꢀмүмкіндікꢀбереді.ꢀИнтервенциялықꢀараласуданꢀ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2c2d2e"/>
                </a:solidFill>
                <a:latin typeface="LEAMIC+ArialMT"/>
                <a:cs typeface="LEAMIC+ArialMT"/>
              </a:rPr>
              <a:t>кейін,ꢀүлкенꢀоперациялардағыдайꢀжараларꢀменꢀтігістерꢀболмағандықтан,ꢀкөпꢀ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2c2d2e"/>
                </a:solidFill>
                <a:latin typeface="LEAMIC+ArialMT"/>
                <a:cs typeface="LEAMIC+ArialMT"/>
              </a:rPr>
              <a:t>жағдайдаꢀпациенттердіꢀоперацияданꢀкейінꢀ1-3ꢀкүнненꢀкейінꢀауруханаданꢀ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2c2d2e"/>
                </a:solidFill>
                <a:latin typeface="LEAMIC+ArialMT"/>
                <a:cs typeface="LEAMIC+ArialMT"/>
              </a:rPr>
              <a:t>шығаруғаꢀболады.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9226" y="233789"/>
            <a:ext cx="5625563" cy="3598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Клапандыꢀꢀжеткізуꢀжүйесі-ꢀбіріншіꢀертіндіменꢀ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шайыпꢀжеткізуꢀжүйесінꢀстерилдіꢀүстелгеꢀ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дұрыстапꢀқойыпꢀаламызꢀ,жұмысꢀбарысындаꢀ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жеткізуꢀжүйесініңꢀиіліпꢀмыжылыпꢀқалмауынꢀ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қаттыꢀқадағалаймызꢀМединфиляторғаꢀ15:85ꢀ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қатынасыменꢀконтрастꢀ+ꢀNAСIꢀерітіндісіꢀꢀ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дайындаладыꢀ,осыꢀерітіндіміздіꢀжеткізуꢀ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жүйесіменꢀбаллоныныңꢀбасынꢀтексереміз.ꢀ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Жеткізуꢀжүйесініңꢀішіндеꢀауанынꢀкалмауыꢀ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үшінꢀ.Соныменꢀқаттарꢀжеткізуꢀжүйесініңꢀ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басындағыꢀбағыттауꢀжүйесінꢀтүзуꢀбаллонныңꢀ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басынаꢀбағыттапꢀқоямызꢀ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28528" y="225047"/>
            <a:ext cx="637662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EAMIC+ArialMT"/>
                <a:cs typeface="LEAMIC+ArialMT"/>
              </a:rPr>
              <a:t>Navigatorꢀ–ꢀProximalꢀтүйінꢀ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0090" y="1043715"/>
            <a:ext cx="281974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Жоғарыꢀиілуꢀүшінꢀдистальдыꢀ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22200" y="1043715"/>
            <a:ext cx="244086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Сағатꢀтіліменꢀайналдыруꢀ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66799" y="1043715"/>
            <a:ext cx="1580579" cy="878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Бағыттаушыꢀ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сымныңꢀшығысꢀ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портыꢀ0.035”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0090" y="1257075"/>
            <a:ext cx="2904412" cy="878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ұшындаꢀойналыпꢀтұтқасыꢀбарꢀ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проксималдыꢀшаттлғаꢀ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айналдыруꢀ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56891" y="2892992"/>
            <a:ext cx="1437072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Шардыꢀүрлеуꢀ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қорыꢀ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60915" y="3007811"/>
            <a:ext cx="261707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Қабылданбағанꢀкатетердіңꢀ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41334" y="3019437"/>
            <a:ext cx="1998600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Maксималдыꢀауытқуꢀ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катетеріꢀ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54687" y="3564022"/>
            <a:ext cx="7201477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2638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Hi-flexionꢀфункциясыꢀTHVꢀжеткізуꢀжүйесінꢀқолқаꢀдоғасыныңꢀішкіꢀиілгісіꢀꢀ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арқылыꢀбақылауғаꢀꢀмүмкіндікꢀбередіꢀ,осылайшаꢀқарсыꢀқабырғаныбермейдіꢀ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25634" y="6045180"/>
            <a:ext cx="757976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Cautionꢀ:ꢀAlwaysꢀrememberꢀtoꢀfullyꢀꢀun-flexꢀtheꢀNavigatorꢀsystemꢀwhileꢀwithdrawingꢀ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4314" y="246146"/>
            <a:ext cx="10689534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3.Транскатетерлікꢀжүрекꢀклапаныꢀ-көпꢀдеңгейліꢀөздігіненꢀашылатынꢀнитинолꢀқаңқасыꢀ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бақыланатынꢀꢀжәнеꢀбөліктіꢀашудыꢀқамтамасызꢀетедіꢀ.Шошқаꢀперикардиальдықꢀматаꢀ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клапаны.ꢀКлапандыꢀқұтыданꢀалып,кескішпенꢀшетіндегіꢀжапсырманыꢀмұқиятꢀалыпꢀ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тастаймыз,ꢀалдынꢀалаꢀдайындалғанꢀꢀертіндімізгеꢀ30ꢀсекундатынꢀәрꢀқайсынаꢀжақсылапꢀ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жуамызꢀ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87508" y="218213"/>
            <a:ext cx="9203889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LEAMIC+ArialMT"/>
                <a:cs typeface="LEAMIC+ArialMT"/>
              </a:rPr>
              <a:t>Myvalꢀ–ꢀәуеꢀшарынꢀкеңейтуꢀмүмкіндігіꢀбарꢀ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LEAMIC+ArialMT"/>
                <a:cs typeface="LEAMIC+ArialMT"/>
              </a:rPr>
              <a:t>THVꢀдизайнꢀ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0203" y="1201541"/>
            <a:ext cx="849309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MyvalꢀTHVꢀдіꢀ-MerilꢀLifeꢀSciencesꢀкомпониясыꢀжасағанꢀꢀꢀVapiꢀҮндістанꢀ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15632" y="1772927"/>
            <a:ext cx="2060674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Жоғарыꢀродиальдыꢀ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беріктікꢀпенꢀꢀROꢀүшінꢀ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3181" y="2180699"/>
            <a:ext cx="2811362" cy="1092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Қабықтыꢀжабыспайтынаꢀкөзꢀ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жеткізуꢀүшін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Жоғарыꢀқақпақтағыꢀұяшықтыꢀ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ашыңызꢀ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15632" y="2199648"/>
            <a:ext cx="2371273" cy="878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никельꢀкобольтꢀ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қорытпасынанꢀжасалғанꢀ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жақтауꢀ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90336" y="2878362"/>
            <a:ext cx="2256358" cy="878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Іріꢀқараꢀмалдыңꢀ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перикардиальдыꢀсуаруꢀ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клапаныꢀ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10695" y="3596508"/>
            <a:ext cx="2393537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Төменгіꢀойықтағыꢀжабықꢀ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ұяшықтарꢀ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15631" y="3856970"/>
            <a:ext cx="2572048" cy="878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Кеуектіꢀклапанꢀжоталарынꢀ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пішіндеуꢀүшінꢀсыртқыꢀПэтꢀ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жылтыратуꢀ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8103" y="4901051"/>
            <a:ext cx="3459761" cy="454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Øꢀ–ꢀ20ꢀmm,ꢀꢀ23ꢀmm,ꢀꢀꢀ26ꢀmm,ꢀ29ꢀmm</a:t>
            </a:r>
            <a:r>
              <a:rPr dirty="0" sz="1350" baseline="30000">
                <a:solidFill>
                  <a:srgbClr val="000000"/>
                </a:solidFill>
                <a:latin typeface="LEAMIC+ArialMT"/>
                <a:cs typeface="LEAMIC+ArialMT"/>
              </a:rPr>
              <a:t>#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05063" y="5119183"/>
            <a:ext cx="2278023" cy="878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Төменгіꢀпрофилдіꢀжәнеꢀ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тесілгенꢀішкіꢀжамбасꢀ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тығыздағышꢀманжетꢀ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65303" y="5115895"/>
            <a:ext cx="2727098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21.5ꢀmmꢀꢀꢀ24.5ꢀmmꢀꢀꢀ27.5ꢀmm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30.5ꢀmm</a:t>
            </a:r>
            <a:r>
              <a:rPr dirty="0" sz="1400" spc="1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32ꢀmmꢀXL*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90157" y="5956521"/>
            <a:ext cx="4514049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Approved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in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India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Oct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2018</a:t>
            </a:r>
          </a:p>
          <a:p>
            <a:pPr marL="40401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CE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Marked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April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EFMFBC+Arial-BoldMT"/>
                <a:cs typeface="EFMFBC+Arial-BoldMT"/>
              </a:rPr>
              <a:t>2019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1385" y="274427"/>
            <a:ext cx="10688507" cy="1952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4.Қысқышꢀқұралꢀ-ꢀꢀертіндіменꢀжуыпꢀаламызꢀклапандыꢀдұрыстапꢀортанатқанғаꢀдейінꢀ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қысқыштыңꢀшетіндеꢀорнатылғанꢀбақылауꢀкраныменꢀдөптеймізꢀ,клапандыꢀқысатынꢀ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цилиндірлікꢀқысқышꢀшамаменꢀбосатыпꢀклапанꢀорталықтаꢀтұрмасаꢀқолымызбенꢀортағаꢀ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жылжытамызꢀ.Жеткізуꢀжүйесініңꢀтураꢀортасынаꢀқойылғанынаꢀсенімдіꢀболғанꢀкезімізде,ꢀ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қысқыштыңꢀꢀцилиндірлікꢀꢀортасынаꢀдәлꢀқойыпꢀꢀбақылауꢀкранынꢀағыттыпꢀәрꢀсәттеꢀ15ꢀ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секундкаꢀ3ꢀретенꢀбарлықꢀкүшімізбенꢀқысқышꢀкранынꢀбасамызꢀ.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8010" y="279724"/>
            <a:ext cx="915622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EAMIC+ArialMT"/>
                <a:cs typeface="LEAMIC+ArialMT"/>
              </a:rPr>
              <a:t>CrocoDialꢀNeoꢀ–ꢀTHVꢀқысқышꢀқұралыꢀ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1005" y="1092807"/>
            <a:ext cx="45017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Қиындықсызꢀжылжымалыꢀмеханизмꢀ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40952" y="3507827"/>
            <a:ext cx="2346270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Оңтайлыꢀқысудыꢀ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қамтамасызꢀетуꢀүшінꢀ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бекіткішіꢀбарꢀ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40952" y="4239347"/>
            <a:ext cx="196939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Кауіпсіздікꢀякорыꢀ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7138" y="5265161"/>
            <a:ext cx="176281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Тірекꢀтақтасынꢀ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12422" y="5457832"/>
            <a:ext cx="238891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Stabilizingꢀfootꢀplate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43704" y="5509001"/>
            <a:ext cx="7484112" cy="1154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23434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тұрақтандыратынꢀTHVꢀ</a:t>
            </a:r>
          </a:p>
          <a:p>
            <a:pPr marL="432343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гофрленгенꢀ</a:t>
            </a:r>
          </a:p>
          <a:p>
            <a:pPr marL="0" marR="0">
              <a:lnSpc>
                <a:spcPts val="22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LEAMIC+ArialMT"/>
                <a:cs typeface="LEAMIC+ArialMT"/>
              </a:rPr>
              <a:t>Кауырсынꢀтәріздіꢀқысыңызꢀ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28010" y="6530943"/>
            <a:ext cx="923988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CrocoDialꢀNeoꢀ–ꢀTHVꢀCrimpingꢀToolꢀhasꢀbeenꢀindigenouslyꢀdevelopedꢀbyꢀMerilꢀLifeꢀSciencesꢀPvt.ꢀLtd.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3888" y="215579"/>
            <a:ext cx="8295155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EAMIC+ArialMT"/>
                <a:cs typeface="LEAMIC+ArialMT"/>
              </a:rPr>
              <a:t>ꢀOTWꢀBalloonꢀнемесеꢀалыпꢀшарыꢀ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41077" y="1201846"/>
            <a:ext cx="105716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mpatibility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14643" y="1205735"/>
            <a:ext cx="19648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5.Дилатацияғаꢀ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14643" y="1480055"/>
            <a:ext cx="1582340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арналғанꢀ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баллондықꢀ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1255" y="1535024"/>
            <a:ext cx="938659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aumaticꢀ</a:t>
            </a:r>
          </a:p>
          <a:p>
            <a:pPr marL="889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14643" y="2028695"/>
            <a:ext cx="152831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катеторыꢀ-ꢀ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клапыныңꢀ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09722" y="2174411"/>
            <a:ext cx="790636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673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eꢀforꢀ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ansion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14643" y="2577335"/>
            <a:ext cx="2478100" cy="3598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өлшемінеꢀқарайꢀ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қолданыладыꢀ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арнайыꢀшприцꢀ50ꢀ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млꢀ15:85ꢀконтрастꢀ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+ертіндіꢀꢀдайындапꢀ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аламызꢀ,ертіндіменꢀ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жуыпꢀбалонныңꢀ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бүтіндігінеꢀкөзꢀ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жеткіземізꢀ.50ꢀмлꢀ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шприцпенꢀꢀбаллонꢀ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ішіндегіꢀауаныꢀ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шығарыпꢀинеꢀ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32540" y="4152752"/>
            <a:ext cx="1873932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MammothꢀBalloonꢀ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05217" y="4152752"/>
            <a:ext cx="603126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87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14ꢀ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84834" y="4381352"/>
            <a:ext cx="603126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14847" y="4381352"/>
            <a:ext cx="2292066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  <a:r>
              <a:rPr dirty="0" sz="1500" spc="14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  <a:r>
              <a:rPr dirty="0" sz="1500" spc="1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  <a:r>
              <a:rPr dirty="0" sz="1500" spc="1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32540" y="4701392"/>
            <a:ext cx="1493211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Balloonꢀlength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98502" y="4700103"/>
            <a:ext cx="1570173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ꢀ</a:t>
            </a:r>
            <a:r>
              <a:rPr dirty="0" sz="1500">
                <a:solidFill>
                  <a:srgbClr val="000000"/>
                </a:solidFill>
                <a:latin typeface="LFSQMM+Wingdings-Regular"/>
                <a:cs typeface="LFSQMM+Wingdings-Regular"/>
              </a:rPr>
              <a:t></a:t>
            </a:r>
            <a:r>
              <a:rPr dirty="0" sz="1500">
                <a:solidFill>
                  <a:srgbClr val="000000"/>
                </a:solidFill>
                <a:latin typeface="LFSQMM+Wingdings-Regular"/>
                <a:cs typeface="LFSQMM+Wingdings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40ꢀmmꢀ</a:t>
            </a:r>
            <a:r>
              <a:rPr dirty="0" sz="1500">
                <a:solidFill>
                  <a:srgbClr val="000000"/>
                </a:solidFill>
                <a:latin typeface="LFSQMM+Wingdings-Regular"/>
                <a:cs typeface="LFSQMM+Wingdings-Regular"/>
              </a:rPr>
              <a:t>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32540" y="5072232"/>
            <a:ext cx="1365870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BalloonꢀRBP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77877" y="5072148"/>
            <a:ext cx="1411423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FSQMM+Wingdings-Regular"/>
                <a:cs typeface="LFSQMM+Wingdings-Regular"/>
              </a:rPr>
              <a:t></a:t>
            </a:r>
            <a:r>
              <a:rPr dirty="0" sz="1500">
                <a:solidFill>
                  <a:srgbClr val="000000"/>
                </a:solidFill>
                <a:latin typeface="LFSQMM+Wingdings-Regular"/>
                <a:cs typeface="LFSQMM+Wingdings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6ꢀatmꢀ</a:t>
            </a:r>
            <a:r>
              <a:rPr dirty="0" sz="1500">
                <a:solidFill>
                  <a:srgbClr val="000000"/>
                </a:solidFill>
                <a:latin typeface="LFSQMM+Wingdings-Regular"/>
                <a:cs typeface="LFSQMM+Wingdings-Regular"/>
              </a:rPr>
              <a:t>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32540" y="5443072"/>
            <a:ext cx="1780444" cy="1170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Volumeꢀofꢀ75:25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saline:contrastꢀtoꢀ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achieveꢀstatedꢀ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diameter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11027" y="5671672"/>
            <a:ext cx="576706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93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10ꢀ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41041" y="5671672"/>
            <a:ext cx="576706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93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13ꢀ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894933" y="5671672"/>
            <a:ext cx="1127040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93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18ꢀ</a:t>
            </a:r>
            <a:r>
              <a:rPr dirty="0" sz="1500" spc="18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23ꢀ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mL</a:t>
            </a:r>
            <a:r>
              <a:rPr dirty="0" sz="1500" spc="18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16767" y="5671672"/>
            <a:ext cx="576706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93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30ꢀ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mL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52035" y="5785972"/>
            <a:ext cx="709259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EAMIC+ArialMT"/>
                <a:cs typeface="LEAMIC+ArialMT"/>
              </a:rPr>
              <a:t>7ꢀmL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614643" y="5869176"/>
            <a:ext cx="160991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қысқышпенꢀ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614643" y="6143496"/>
            <a:ext cx="2281646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бекітеміз.Дайынꢀ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клапанымыздыꢀ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дәрігергеꢀберемізꢀ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80944" y="291257"/>
            <a:ext cx="7391984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EAMIC+ArialMT"/>
                <a:cs typeface="LEAMIC+ArialMT"/>
              </a:rPr>
              <a:t>NavigatorꢀTHVꢀDeliveryꢀSystem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4587" y="926281"/>
            <a:ext cx="8989791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Navigatorꢀ–ꢀTHVꢀDeliveryꢀSystemꢀhasꢀbeenꢀindigenouslyꢀdevelopedꢀbyꢀMerilꢀLifeꢀSciencesꢀPvt.ꢀLtd.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5256" y="1267306"/>
            <a:ext cx="186362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0.035”ꢀguideꢀwire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6631" y="1856825"/>
            <a:ext cx="316951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Usableꢀcatheterꢀlengthꢀ120ꢀcm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6662" y="1930355"/>
            <a:ext cx="2636345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ProximalꢀShaftꢀwithꢀRotatoryꢀ</a:t>
            </a:r>
          </a:p>
          <a:p>
            <a:pPr marL="31115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HandleꢀforꢀHi-Flexion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49870" y="2251837"/>
            <a:ext cx="573075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14F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15440" y="3234718"/>
            <a:ext cx="1230907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Navigatorꢀ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BalloonꢀØ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24221" y="3221386"/>
            <a:ext cx="403752" cy="690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20ꢀ</a:t>
            </a:r>
          </a:p>
          <a:p>
            <a:pPr marL="19843" marR="0">
              <a:lnSpc>
                <a:spcPts val="1146"/>
              </a:lnSpc>
              <a:spcBef>
                <a:spcPts val="22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m</a:t>
            </a:r>
          </a:p>
          <a:p>
            <a:pPr marL="19843" marR="0">
              <a:lnSpc>
                <a:spcPts val="1146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94229" y="3221387"/>
            <a:ext cx="442292" cy="690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21.</a:t>
            </a:r>
          </a:p>
          <a:p>
            <a:pPr marL="76993" marR="0">
              <a:lnSpc>
                <a:spcPts val="1146"/>
              </a:lnSpc>
              <a:spcBef>
                <a:spcPts val="22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5ꢀ</a:t>
            </a:r>
          </a:p>
          <a:p>
            <a:pPr marL="0" marR="0">
              <a:lnSpc>
                <a:spcPts val="1146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35887" y="3305210"/>
            <a:ext cx="442292" cy="522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23ꢀ</a:t>
            </a:r>
          </a:p>
          <a:p>
            <a:pPr marL="0" marR="0">
              <a:lnSpc>
                <a:spcPts val="1146"/>
              </a:lnSpc>
              <a:spcBef>
                <a:spcPts val="22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43823" y="3305206"/>
            <a:ext cx="520259" cy="522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24.5ꢀ</a:t>
            </a:r>
          </a:p>
          <a:p>
            <a:pPr marL="19843" marR="0">
              <a:lnSpc>
                <a:spcPts val="1146"/>
              </a:lnSpc>
              <a:spcBef>
                <a:spcPts val="22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63440" y="3305210"/>
            <a:ext cx="442292" cy="522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26ꢀ</a:t>
            </a:r>
          </a:p>
          <a:p>
            <a:pPr marL="0" marR="0">
              <a:lnSpc>
                <a:spcPts val="1146"/>
              </a:lnSpc>
              <a:spcBef>
                <a:spcPts val="22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15374" y="3305210"/>
            <a:ext cx="520259" cy="522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27.5ꢀ</a:t>
            </a:r>
          </a:p>
          <a:p>
            <a:pPr marL="19843" marR="0">
              <a:lnSpc>
                <a:spcPts val="1146"/>
              </a:lnSpc>
              <a:spcBef>
                <a:spcPts val="22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mm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96271" y="3389026"/>
            <a:ext cx="636494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29ꢀmm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4993" y="3389026"/>
            <a:ext cx="753002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30.5ꢀmm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786597" y="3389030"/>
            <a:ext cx="636494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EAMIC+ArialMT"/>
                <a:cs typeface="LEAMIC+ArialMT"/>
              </a:rPr>
              <a:t>32ꢀmm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15445" y="3895480"/>
            <a:ext cx="1039118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Balloonꢀ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Length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70204" y="4058011"/>
            <a:ext cx="115726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EAMIC+ArialMT"/>
                <a:cs typeface="LEAMIC+ArialMT"/>
              </a:rPr>
              <a:t>30ꢀmm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41862" y="4043899"/>
            <a:ext cx="115726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EAMIC+ArialMT"/>
                <a:cs typeface="LEAMIC+ArialMT"/>
              </a:rPr>
              <a:t>35ꢀmm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15445" y="4476776"/>
            <a:ext cx="1039118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Balloonꢀ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RBP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65249" y="4505384"/>
            <a:ext cx="101624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EAMIC+ArialMT"/>
                <a:cs typeface="LEAMIC+ArialMT"/>
              </a:rPr>
              <a:t>6ꢀatm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15445" y="5327625"/>
            <a:ext cx="1671637" cy="14918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Ratioꢀofꢀ3:1ꢀ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Salineꢀ:ꢀ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Contrastꢀtoꢀ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achieveꢀstatedꢀ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EAMIC+ArialMT"/>
                <a:cs typeface="LEAMIC+ArialMT"/>
              </a:rPr>
              <a:t>balloonꢀØ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81573" y="392792"/>
            <a:ext cx="929768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LEAMIC+ArialMT"/>
                <a:cs typeface="LEAMIC+ArialMT"/>
              </a:rPr>
              <a:t>Pythonꢀ–ꢀIntroducerꢀSheath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LEAMIC+ArialMT"/>
                <a:cs typeface="LEAMIC+ArialMT"/>
              </a:rPr>
              <a:t>14FrꢀProfileꢀforꢀallꢀMyvalꢀØꢀ20ꢀmmꢀtoꢀ32ꢀmmꢀ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0926" y="6193809"/>
            <a:ext cx="843398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EAMIC+ArialMT"/>
                <a:cs typeface="LEAMIC+ArialMT"/>
              </a:rPr>
              <a:t>Pythonꢀ–ꢀIntroducerꢀSheathꢀhasꢀbeenꢀindigenouslyꢀdevelopedꢀbyꢀMerilꢀLifeꢀSciencesꢀPvt.ꢀLtd.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3970" y="431177"/>
            <a:ext cx="12125538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Медбикелер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–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шеберлік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пен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білімді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ұштастырған,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жан-жақты,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күтім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процесіне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толығымен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жауапты,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мейірімділік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көрсететін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жандар.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Қазіргі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уақытта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медбикелердің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ісін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модернизациялау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жұмыстарының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қарқыны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жоғары.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Бүгінгі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медбикелерді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тек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дәрігер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айтқанының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орындаушысы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ғана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деп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түсінуге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болмайды.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Заманымызға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қарай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заманауи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тәсілдерді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жеке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меңгере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біліп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біліктіктерін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шындатып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қатардағы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мамандар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санатына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тұрады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3970" y="1904377"/>
            <a:ext cx="11861336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Жүгі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ауыр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салада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қалтқысыз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қызмет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етіп,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мейірімділік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пен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жылылықтың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символына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айналып,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игі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қызмет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жасап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жүрген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ісі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қашанда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сый-құрметке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лайықты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деп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білеміз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Олардың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міндеті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–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адамдарды,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отбасыларды,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халықты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психикалық,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физикалық,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әлеуметтік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потенциалын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жүзеге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асыруға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үйретіп,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дағдыландыру.</a:t>
            </a:r>
            <a:r>
              <a:rPr dirty="0" sz="1800" spc="-194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Медициналық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көмек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көрсетуде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дәрігермен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қатар,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медбикенің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атқарар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рөлі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зор.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Ол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маман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иелері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денсаулық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сақтау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ісінің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ажырамас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бір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VETDP+TimesNewRomanPSMT"/>
                <a:cs typeface="MVETDP+TimesNewRomanPSMT"/>
              </a:rPr>
              <a:t>бөлігі.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3970" y="3379125"/>
            <a:ext cx="12418344" cy="2501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Медбике,ꢀмейірбике,ꢀмейіргер...ꢀқалайꢀатасаꢀдаꢀ–олꢀнауқасқаꢀмейірмінꢀтөгушіꢀболыпꢀқалаꢀбереді.ꢀ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Бүгінгіꢀкүнніңꢀмақсатыꢀмейіргерꢀмамандығынаꢀерекшеꢀкөңілꢀбөлу,ꢀоныңꢀмәртебесінꢀарттыру.ꢀОлꢀүшінꢀ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неꢀістелуꢀкерек?ꢀМейіргерꢀісінꢀжәнеꢀмейіргерꢀісіндеꢀкәсібиꢀбілімді,ꢀғылымиꢀзерттеулердіꢀдамытудағыꢀ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жаңаꢀперспективалар,ꢀотандықꢀжәнеꢀхалықаралықꢀтәжірибеніꢀжинақтау.ꢀМейіргерꢀкәсібіꢀ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мамандарының,ꢀоқытатынꢀқұрылымдарꢀқызметінꢀреттейтінꢀнормативті-құқықтықꢀбазасынꢀжетілдіру,ꢀ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өңірлікꢀсимуляциялықꢀорталықтарꢀқұру,ꢀмейіргерлерꢀбілімініңꢀжаңаꢀстандарттарынꢀәзірлеу,ꢀ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медициналықꢀколледждердіңꢀматериалдық-техникалықꢀбазасынꢀнығайту.ꢀБұлꢀзаманꢀталабы,ꢀуақытꢀ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сұранысы.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9605" y="444600"/>
            <a:ext cx="11760990" cy="387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Медбике,ꢀмейірбике,ꢀмейіргер...ꢀқалайꢀатасаꢀдаꢀ–олꢀнауқасқаꢀмейірмінꢀтөгушіꢀболыпꢀқалаꢀ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береді.ꢀБүгінгіꢀкүнніңꢀмақсатыꢀмейіргерꢀмамандығынаꢀерекшеꢀкөңілꢀбөлу,ꢀоныңꢀмәртебесінꢀ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арттыру.ꢀОлꢀүшінꢀнеꢀістелуꢀкерек?ꢀМейіргерꢀісінꢀжәнеꢀмейіргерꢀісіндеꢀкәсібиꢀбілімді,ꢀғылымиꢀ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зерттеулердіꢀдамытудағыꢀжаңаꢀперспективалар,ꢀотандықꢀжәнеꢀхалықаралықꢀтәжірибеніꢀ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жинақтау.ꢀМейіргерꢀкәсібіꢀмамандарының,ꢀоқытатынꢀқұрылымдарꢀқызметінꢀреттейтінꢀ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нормативті-құқықтықꢀбазасынꢀжетілдіру,ꢀөңірлікꢀсимуляциялықꢀорталықтарꢀқұру,ꢀмейіргерлерꢀ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білімініңꢀжаңаꢀстандарттарынꢀәзірлеу,ꢀмедициналықꢀколледждердіңꢀматериалдық-техникалықꢀ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базасынꢀнығайту.ꢀБұлꢀзаманꢀталабы,ꢀуақытꢀсұранысы.ꢀҚазақстанꢀәрꢀтүпкіріндеꢀмейірбекеꢀісінꢀ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жетілдіруꢀтуралыꢀконференцияларꢀжиіꢀөтеді.ꢀОлꢀжиындардаꢀжоғарыдаꢀайтылғанꢀмәселелерꢀ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талқыланады,ꢀайтылады.ꢀБүгінꢀмейіргерлерꢀатқаратынꢀкөптегенꢀозықꢀтехнологияларꢀқаржыданꢀ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бұрынꢀіскерліктіꢀталапꢀетеді.ꢀСондықтан,ꢀбастамаларꢀәлеуметтікꢀбағдарлыꢀмедициналықꢀ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көмектіꢀдамыту,ꢀмедициналықꢀұйымдардыңꢀалғашқыꢀбуыныныңꢀқызметінꢀжетілдіру,ꢀмейіргерꢀ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жұмысыныңꢀалгоритмдерінꢀжаппайꢀәзірлеуꢀжәнеꢀқызметтіңꢀбірыңғайꢀ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9605" y="4010759"/>
            <a:ext cx="107846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протоколдарын/стандарттарынꢀбекітуꢀсияқтыꢀпроблемалардыꢀшешугеꢀмүмкіндікꢀбереді.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9605" y="4386680"/>
            <a:ext cx="11722995" cy="2775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Қоғамꢀмейіргерꢀкәсібіꢀмамандарыныңꢀбелсендіꢀкөзқарасынꢀқалыптастыруғаꢀмүмкіндікꢀберетінꢀ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бастамалардыꢀқолдауғаꢀжәнеꢀкөтермелеуге,ꢀмейіргерꢀісіꢀмамандарыныңꢀбілімдерінꢀ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жалғастыруынаꢀынталандыруға,ꢀжоғарыꢀбіліктіꢀкадрларды:ꢀмейіргерꢀісіꢀмагистрларыꢀменꢀPhD-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докторларынꢀтәрбиелепꢀөсіруге,ꢀмейіргерлерꢀқызметініңꢀәртүрліꢀбағыттарыꢀүшінꢀғылыми-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техникалықꢀжобалардыꢀәзірлеудеꢀбастамаꢀкөтеруге,ꢀғылымиꢀзерттеулердіꢀжүргізуге,ꢀ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мейіргерлерꢀәзірлемелерініңꢀнәтижелерінꢀжариялауғаꢀбағытталуғаꢀтиіс.ꢀЖоғарыꢀжақтанꢀнұсқауꢀ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күтпей,ꢀҚазақстанꢀмейірбикелерініңꢀқатарынꢀбіріктіруꢀүшінꢀжаңаꢀдәстүрлердіꢀжетілдіріп,ꢀ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жаңғырту,ꢀізгіліктіꢀқажеттіꢀкәсіптіꢀжаңаꢀмазмұнменꢀтолықтыруынаꢀжәнеꢀөркендеуінеꢀжеткізуꢀ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EAMIC+ArialMT"/>
                <a:cs typeface="LEAMIC+ArialMT"/>
              </a:rPr>
              <a:t>абзалꢀіс.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2195" y="1957782"/>
            <a:ext cx="12732981" cy="2087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ЗЕЙІН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 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ҚОЙЫП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 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ТЫҢДАҒАНДАРЫҢЫЗҒА</a:t>
            </a:r>
          </a:p>
          <a:p>
            <a:pPr marL="3053512" marR="0">
              <a:lnSpc>
                <a:spcPts val="4584"/>
              </a:lnSpc>
              <a:spcBef>
                <a:spcPts val="615"/>
              </a:spcBef>
              <a:spcAft>
                <a:spcPts val="0"/>
              </a:spcAft>
            </a:pP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КӨП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 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КӨП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 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РАХМЕТ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 </a:t>
            </a:r>
            <a:r>
              <a:rPr dirty="0" sz="4400" b="1">
                <a:solidFill>
                  <a:srgbClr val="a53010"/>
                </a:solidFill>
                <a:latin typeface="EFMFBC+Arial-BoldMT"/>
                <a:cs typeface="EFMFBC+Arial-BoldMT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487" y="273810"/>
            <a:ext cx="704958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ПавлодарꢀоблыстыꢀКардиологияꢀорталығыꢀ2004ꢀжылданꢀ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бастапꢀжұмысꢀістейді.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1487" y="1098467"/>
            <a:ext cx="7312432" cy="2474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Ретнгенэндоваскулярлық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хирургия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зертханасы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–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кардиологияның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құрылымдық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бөлімшесі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болып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саналады.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Зертхана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мақсаты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болып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қан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айналым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жүйесі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бұзылуына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байланысты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жүрек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қан-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тамыр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ауруларымен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ауыратын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науқастарға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заманауи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денгейдегі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ангиографиялық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зерттеулер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жүргізу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арқылы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арнайы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медициналық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көмек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көрсету.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71702" y="3658072"/>
            <a:ext cx="8527355" cy="3388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Бөлімшеде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бөлім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менгерушісі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жане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4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рентгенэндоваскулярлық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хирург,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аға-медбибі,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8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операциялық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медбике,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7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көмекшісі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жұмыс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істейді.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Оның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ішінде: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6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жоғары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санатты.Жоғары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білімді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медбикелер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2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жас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маман.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Біздің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медбикелер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Түрік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мемлекетінде,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Стамбул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қаласында,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“Медтроник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СЕМА”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MVETDP+TimesNewRomanPSMT"/>
                <a:cs typeface="MVETDP+TimesNewRomanPSMT"/>
              </a:rPr>
              <a:t>компаниясында</a:t>
            </a:r>
            <a:r>
              <a:rPr dirty="0" sz="2000" spc="11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білім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санатын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жоғарлату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мақсатымен</a:t>
            </a:r>
            <a:r>
              <a:rPr dirty="0" sz="2000" spc="-18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“TAVI”отасы</a:t>
            </a:r>
            <a:r>
              <a:rPr dirty="0" sz="2000" spc="-11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кезінде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клапан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жинау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әдістеме</a:t>
            </a:r>
            <a:r>
              <a:rPr dirty="0" sz="2000" spc="-92">
                <a:solidFill>
                  <a:srgbClr val="000000"/>
                </a:solidFill>
                <a:latin typeface="MVETDP+TimesNewRomanPSMT"/>
                <a:cs typeface="MVETDP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оқуынан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VETDP+TimesNewRomanPSMT"/>
                <a:cs typeface="MVETDP+TimesNewRomanPSMT"/>
              </a:rPr>
              <a:t>өтті.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75855" y="385222"/>
            <a:ext cx="100658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Біздіңꢀклиникаꢀэндоваскулярлықꢀоперацияларынꢀкелесіꢀтүрлерінꢀжүзегеꢀасырады: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5855" y="761141"/>
            <a:ext cx="10727658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•ꢀАнгиографияꢀ–ꢀқанꢀтамырларынꢀ(артерияларꢀнемесеꢀвеналар)ꢀконтрасттыꢀрентгендікꢀ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зерттеу,ꢀбұлꢀжағдайынꢀдәлꢀбағалауғаꢀжәнеꢀаурудыꢀемдеудіңꢀтиімдіꢀәдісінꢀтаңдауғаꢀ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мүмкіндікꢀбереді.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5855" y="1685702"/>
            <a:ext cx="10881823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•ꢀКоронарлықꢀангиографияꢀ–ꢀангиографияныңꢀерекшеꢀнұсқасы,ꢀжүрекꢀбұлшықетінꢀ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қоректендіретінꢀқанꢀтамырларынꢀ(коронарлықꢀартериялар)ꢀрентгендікꢀзерттеу,ꢀолардыңꢀ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жағдайынꢀбағалауꢀжәнеꢀжүректіңꢀишемиялықꢀауруынꢀхирургиялықꢀемдеуꢀәдісінꢀтаңдауꢀ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үшінꢀқолданылады.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75855" y="2884582"/>
            <a:ext cx="10974631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•ꢀКоронарлықꢀартерияныꢀшунттауꢀоперациясыꢀкоронарлықꢀартериялардыꢀжәнеꢀалдыңғыꢀ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коронарлықꢀартерияныꢀайналыпꢀөтуꢀоперациясыꢀкезіндеꢀжасалғанꢀайналмалардыꢀ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(тамырлықꢀпротездерді)ꢀтексерудіꢀқамтиды.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5855" y="3809142"/>
            <a:ext cx="1114509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*ꢀКоронарлықꢀартериялардыꢀстенттеуꢀ–олꢀжүрекꢀқанꢀтамырларыныңꢀжабылуꢀкезіндеꢀжәнеꢀ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жабылғанꢀтамырлардыꢀдәріленгенꢀстентерменꢀашу.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75855" y="4459382"/>
            <a:ext cx="6575330" cy="133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•ꢀұйқыꢀжәнеꢀомыртқалыꢀартериялардыꢀстенттеу;</a:t>
            </a:r>
          </a:p>
          <a:p>
            <a:pPr marL="0" marR="0">
              <a:lnSpc>
                <a:spcPts val="1875"/>
              </a:lnSpc>
              <a:spcBef>
                <a:spcPts val="10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ꢀмиомадағыꢀжатырꢀартерияларыныңꢀэмболизациясы.</a:t>
            </a:r>
          </a:p>
          <a:p>
            <a:pPr marL="0" marR="0">
              <a:lnSpc>
                <a:spcPts val="1875"/>
              </a:lnSpc>
              <a:spcBef>
                <a:spcPts val="10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•ꢀбүйрекꢀартерияларынꢀстенттеу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75855" y="5587142"/>
            <a:ext cx="5535323" cy="95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•ꢀкаваꢀсүзгісінꢀимплантациялауꢀжәнеꢀшығару.</a:t>
            </a:r>
          </a:p>
          <a:p>
            <a:pPr marL="0" marR="0">
              <a:lnSpc>
                <a:spcPts val="1875"/>
              </a:lnSpc>
              <a:spcBef>
                <a:spcPts val="10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•ꢀTAVIꢀоперациясы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2733" y="408973"/>
            <a:ext cx="11546750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Осыꢀоталардыңꢀішіндегіꢀкеудеꢀқуысындаꢀбірꢀкесусізꢀжүреккеꢀоперацияꢀбұл-ꢀꢀTAVI,ꢀжүректегіꢀ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қолқаꢀқақпағынꢀауыстыруꢀоперациясы.ꢀПавлодарꢀқаласыныңꢀКардиологияꢀорталығындаꢀ2016ꢀ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жылынанꢀбастапꢀTAVIꢀоперациясыꢀжасалынады.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2733" y="1333533"/>
            <a:ext cx="4064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2733" y="1709453"/>
            <a:ext cx="302323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ЖҮРЕКТІҢꢀ«ҚАҚПАСЫ».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2733" y="2085373"/>
            <a:ext cx="891849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Транскатетерлікꢀаортаꢀқақпақшасынꢀимплантациялауꢀ–дегендіꢀбілдіреді.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2733" y="2461293"/>
            <a:ext cx="11618249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Транскатетерлікꢀтрансплантацияꢀмедициналықꢀтұрғыданꢀкүрделіꢀболыпꢀкөрінсеꢀде,ꢀтекꢀбізꢀ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жасандыꢀклапандыꢀ-ꢀдиаметріꢀ4ꢀмиллиметрлікꢀұзынꢀтүтікшеніꢀорнатуꢀүшінꢀкатетердіꢀ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қолданатынымыздыꢀбілдіреді,ꢀбұлꢀбізгеꢀтамырларꢀарқылыꢀаортағаꢀеніп,ꢀолардыңꢀарасындағыꢀ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шекарадаꢀболуғаꢀкөмектеседі.ꢀсолꢀжақꢀқарыншаꢀжәнеꢀқолқаꢀтүбіріꢀ–ꢀқолқаꢀқақпақшасыꢀ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орналасқанꢀжерде.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82733" y="3934492"/>
            <a:ext cx="11747768" cy="1952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Есіктерінꢀүнеміꢀашатынꢀжәнеꢀжабатынꢀқақпаныꢀелестетіпꢀкөріңізꢀ-ꢀTAVIꢀбіздіңꢀклапанꢀбірдейꢀ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механизмменꢀжұмысꢀістейді.ꢀОларꢀоныꢀаортаꢀдепꢀатайды,ꢀөйткеніꢀолꢀжүректіңꢀсолꢀжақꢀ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қарыншасыныңꢀжәнеꢀеңꢀүлкенꢀтамырдыңꢀ-ꢀқолқаныңꢀдәлꢀшекарасындаꢀорналасқан:ꢀоданꢀқанꢀ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тамырларꢀарқылыꢀтаралып,ꢀбіздіңꢀбарлықꢀмүшелеріміздіꢀ«қоректендіреді».ꢀДемек,ꢀқолқаꢀ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қақпақшасыꢀжайꢀғанаꢀқақпаꢀемес,ꢀжүректенꢀқандыꢀбарлықꢀмүшелергеꢀүздіксізꢀөткізетінꢀорталықꢀ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саңылауꢀболыпꢀтабылады.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8408" y="4489992"/>
            <a:ext cx="10066325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Бұлꢀжүрекꢀауруыꢀәртүрліꢀжастағыꢀадамдардаꢀкездеседі,ꢀбірақꢀкөбінесеꢀ-ꢀбұлꢀтуаꢀ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біткенꢀемесꢀ-ꢀдұрысꢀтамақтанбауꢀжәнеꢀсапалыꢀөмірꢀꢀсалтынꢀұстанбағанꢀжағдайдаꢀ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пайдаꢀболадыꢀ.ꢀЖасыꢀ65ꢀжастанꢀасқанꢀағаꢀжастағыꢀнауқастардыңꢀ,арасындаꢀ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жүреккеꢀашықꢀоперацияꢀжасауꢀқаупіꢀбарꢀнауқастарғаꢀТАVIꢀотасыꢀұсыныладыꢀ,ꢀ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мұндайꢀнауқастардыңꢀөмірінꢀұзартуғаꢀмүмкіндікꢀберетінꢀТАVIꢀоперациясы.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06484" y="408973"/>
            <a:ext cx="1026066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БізꢀқазірꢀсіздергеꢀꢀТАVIꢀоперациясыꢀкезіндеꢀоперацияꢀбөлмесініңꢀмедбикесініңꢀрөліꢀ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туралыꢀайтқымызꢀкеледі.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06484" y="1059213"/>
            <a:ext cx="958958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TAVIꢀоперациясыꢀкезіндеꢀоперацияꢀжасайтынꢀꢀотаꢀжасауꢀꢀбригадасыꢀꢀболады: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06484" y="1435133"/>
            <a:ext cx="10421381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Басꢀоперациялықꢀрентгенꢀхирургыꢀжәнеꢀрентгенꢀхирургыныңꢀкөмекшісі,ꢀ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анестезиолог-реаниматолог,ꢀанестезиологꢀжәнеꢀоперацияꢀбөлімшесініңꢀꢀмедбикесі.ꢀꢀ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Операцияныңꢀсәттіꢀболуыꢀбүкілꢀкоманданыңꢀүйлесімдіꢀжұмысынаꢀбайланысты.ꢀ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06484" y="2359694"/>
            <a:ext cx="10224855" cy="222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Операцияныңꢀсәттіꢀөтуіндеꢀарнайыꢀдайындалғанꢀмедбикеꢀмаңыздыꢀрөлꢀатқарады.ꢀ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Мейірбикеніңꢀкәсібиꢀбіліміꢀжоғарыꢀболуыꢀжәнеꢀрентгенꢀхирургиясыꢀменꢀақаулардыꢀ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жоюꢀжабдықтарыныңꢀмаманыꢀболуыꢀкерек.ꢀОлардыңꢀәрқайсысындаꢀнауқасқаꢀꢀ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максималдыꢀқауіпсіздігінꢀжәнеꢀхирургиялықꢀоперациялардыңꢀтиімділігінꢀ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қамтамасызꢀететінꢀарнайыꢀқызметтікꢀꢀжиынтығыꢀбар.ꢀАрнайыꢀꢀдайындалғанꢀ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медбикеꢀтобыныңꢀболуыꢀоперацияꢀкезіндеꢀжәнеꢀоданꢀкейінгіꢀасқынулардыꢀ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c2d2e"/>
                </a:solidFill>
                <a:latin typeface="LEAMIC+ArialMT"/>
                <a:cs typeface="LEAMIC+ArialMT"/>
              </a:rPr>
              <a:t>азайтып,ꢀоперациялардыңꢀтиімділігінꢀарттырады.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2023-08-07T22:18:00-07:00</dcterms:modified>
</cp:coreProperties>
</file>