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1.5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4433" r:id="rId1"/>
  </p:sldMasterIdLst>
  <p:notesMasterIdLst>
    <p:notesMasterId r:id="rId2"/>
  </p:notesMasterIdLst>
  <p:sldIdLst>
    <p:sldId id="256" r:id="rId3"/>
    <p:sldId id="337" r:id="rId4"/>
    <p:sldId id="364" r:id="rId5"/>
    <p:sldId id="341" r:id="rId6"/>
    <p:sldId id="354" r:id="rId7"/>
    <p:sldId id="362" r:id="rId8"/>
    <p:sldId id="367" r:id="rId9"/>
    <p:sldId id="365" r:id="rId10"/>
    <p:sldId id="366" r:id="rId11"/>
    <p:sldId id="368" r:id="rId12"/>
    <p:sldId id="370" r:id="rId13"/>
    <p:sldId id="339" r:id="rId14"/>
    <p:sldId id="343" r:id="rId15"/>
    <p:sldId id="357" r:id="rId16"/>
    <p:sldId id="340" r:id="rId17"/>
    <p:sldId id="358" r:id="rId18"/>
    <p:sldId id="359" r:id="rId19"/>
    <p:sldId id="360" r:id="rId20"/>
    <p:sldId id="371" r:id="rId21"/>
    <p:sldId id="345" r:id="rId22"/>
    <p:sldId id="347" r:id="rId23"/>
    <p:sldId id="348" r:id="rId24"/>
    <p:sldId id="349" r:id="rId25"/>
    <p:sldId id="350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80" r:id="rId35"/>
    <p:sldId id="381" r:id="rId36"/>
    <p:sldId id="352" r:id="rId37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fill>
          <a:solidFill>
            <a:schemeClr val="dk1">
              <a:tint val="20000"/>
            </a:schemeClr>
          </a:solidFill>
        </a:fill>
      </a:tcStyle>
    </a:band1H>
    <a:band1V>
      <a:tcStyle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</a:seCell>
    <a:swCell>
      <a:tcTxStyle b="on">
        <a:fontRef idx="minor">
          <a:scrgbClr r="0" g="0" b="0"/>
        </a:fontRef>
        <a:schemeClr val="dk1"/>
      </a:tcTx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fill>
          <a:solidFill>
            <a:schemeClr val="accent4">
              <a:alpha val="40000"/>
            </a:schemeClr>
          </a:solidFill>
        </a:fill>
      </a:tcStyle>
    </a:band1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</a:lastCol>
    <a:firstCol>
      <a:tcTxStyle b="on"/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fillRef idx="1">
          <a:schemeClr val="accent1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fill>
          <a:solidFill>
            <a:schemeClr val="accent6">
              <a:tint val="40000"/>
            </a:schemeClr>
          </a:solidFill>
        </a:fill>
      </a:tcStyle>
    </a:band1H>
    <a:band1V>
      <a:tcStyle>
        <a:fill>
          <a:solidFill>
            <a:schemeClr val="accent6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fill>
          <a:solidFill>
            <a:schemeClr val="accent6">
              <a:tint val="40000"/>
            </a:schemeClr>
          </a:solidFill>
        </a:fill>
      </a:tcStyle>
    </a:band1H>
    <a:band1V>
      <a:tcStyle>
        <a:fill>
          <a:solidFill>
            <a:schemeClr val="accent6">
              <a:tint val="4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fill>
          <a:solidFill>
            <a:schemeClr val="accent6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fill>
          <a:solidFill>
            <a:schemeClr val="accent1">
              <a:tint val="20000"/>
            </a:schemeClr>
          </a:solidFill>
        </a:fill>
      </a:tcStyle>
    </a:band1H>
    <a:band1V>
      <a:tcStyle>
        <a:fill>
          <a:solidFill>
            <a:schemeClr val="accent1">
              <a:tint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fill>
          <a:solidFill>
            <a:schemeClr val="accent5">
              <a:alpha val="20000"/>
            </a:schemeClr>
          </a:solidFill>
        </a:fill>
      </a:tcStyle>
    </a:band1H>
    <a:band1V>
      <a:tcStyle>
        <a:fill>
          <a:solidFill>
            <a:schemeClr val="accent5">
              <a:alpha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fill>
          <a:solidFill>
            <a:schemeClr val="accent2">
              <a:tint val="40000"/>
            </a:schemeClr>
          </a:solidFill>
        </a:fill>
      </a:tcStyle>
    </a:band1H>
    <a:band1V>
      <a:tcStyle>
        <a:fill>
          <a:solidFill>
            <a:schemeClr val="accent2">
              <a:tint val="4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fill>
          <a:solidFill>
            <a:schemeClr val="accent3">
              <a:tint val="40000"/>
            </a:schemeClr>
          </a:solidFill>
        </a:fill>
      </a:tcStyle>
    </a:band1H>
    <a:band1V>
      <a:tcStyle>
        <a:fill>
          <a:solidFill>
            <a:schemeClr val="accent3">
              <a:tint val="4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fill>
          <a:solidFill>
            <a:schemeClr val="accent4">
              <a:tint val="40000"/>
            </a:schemeClr>
          </a:solidFill>
        </a:fill>
      </a:tcStyle>
    </a:band1H>
    <a:band1V>
      <a:tcStyle>
        <a:fill>
          <a:solidFill>
            <a:schemeClr val="accent4">
              <a:tint val="4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fill>
          <a:solidFill>
            <a:schemeClr val="accent4">
              <a:alpha val="20000"/>
            </a:schemeClr>
          </a:solidFill>
        </a:fill>
      </a:tcStyle>
    </a:band1H>
    <a:band1V>
      <a:tcStyle>
        <a:fill>
          <a:solidFill>
            <a:schemeClr val="accent4">
              <a:alpha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265" autoAdjust="0"/>
    <p:restoredTop sz="93978" autoAdjust="0"/>
  </p:normalViewPr>
  <p:slideViewPr>
    <p:cSldViewPr>
      <p:cViewPr>
        <p:scale>
          <a:sx n="48" d="100"/>
          <a:sy n="48" d="100"/>
        </p:scale>
        <p:origin x="-1782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tags" Target="tags/tag1.xml" /><Relationship Id="rId39" Type="http://schemas.openxmlformats.org/officeDocument/2006/relationships/presProps" Target="presProps.xml" /><Relationship Id="rId4" Type="http://schemas.openxmlformats.org/officeDocument/2006/relationships/slide" Target="slides/slide2.xml" /><Relationship Id="rId40" Type="http://schemas.openxmlformats.org/officeDocument/2006/relationships/viewProps" Target="viewProps.xml" /><Relationship Id="rId41" Type="http://schemas.openxmlformats.org/officeDocument/2006/relationships/theme" Target="theme/theme1.xml" /><Relationship Id="rId42" Type="http://schemas.openxmlformats.org/officeDocument/2006/relationships/tableStyles" Target="tableStyles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Relationship Id="rId2" Type="http://schemas.microsoft.com/office/2011/relationships/chartColorStyle" Target="colors2.xml" /><Relationship Id="rId3" Type="http://schemas.microsoft.com/office/2011/relationships/chartStyle" Target="style2.xm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Relationship Id="rId2" Type="http://schemas.microsoft.com/office/2011/relationships/chartColorStyle" Target="colors3.xml" /><Relationship Id="rId3" Type="http://schemas.microsoft.com/office/2011/relationships/chartStyle" Target="style3.xm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Relationship Id="rId2" Type="http://schemas.microsoft.com/office/2011/relationships/chartColorStyle" Target="colors4.xml" /><Relationship Id="rId3" Type="http://schemas.microsoft.com/office/2011/relationships/chartStyle" Target="style4.xml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invertIfNegative val="1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0D61-4103-8C05-1279E8BC3056}"/>
              </c:ext>
            </c:extLst>
          </c:dPt>
          <c:dPt>
            <c:idx val="1"/>
            <c:invertIfNegative val="1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0D61-4103-8C05-1279E8BC3056}"/>
              </c:ext>
            </c:extLst>
          </c:dPt>
          <c:dPt>
            <c:idx val="2"/>
            <c:invertIfNegative val="1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0D61-4103-8C05-1279E8BC3056}"/>
              </c:ext>
            </c:extLst>
          </c:dPt>
          <c:dLbls>
            <c:dLbl>
              <c:idx val="0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1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2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2">
                  <c:v>Кв. 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5E-4A83-8E7D-D8627DC3BA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30 лет 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3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0-2DEE-49AB-83F6-C2168B7FBF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 31 до 50 лет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3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1-2DEE-49AB-83F6-C2168B7FBF6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 51 до 80 лет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3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2-2DEE-49AB-83F6-C2168B7FBF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/>
        <c:axId val="309205632"/>
        <c:axId val="309215616"/>
        <c:axId val="0"/>
      </c:bar3DChart>
      <c:catAx>
        <c:axId val="309205632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309215616"/>
        <c:crosses val="autoZero"/>
        <c:auto val="0"/>
        <c:lblAlgn val="ctr"/>
        <c:lblOffset/>
        <c:noMultiLvlLbl val="0"/>
      </c:catAx>
      <c:valAx>
        <c:axId val="309215616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3092056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p>
            <a:pPr rtl="0"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ИБС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0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73-4830-945E-48ACC75883D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АГ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0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73-4830-945E-48ACC75883D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БОЛЕЗНИ МИОКАРДА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0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73-4830-945E-48ACC75883D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ПОРОКИ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0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73-4830-945E-48ACC75883D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ПЕРИКАДИТЫ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0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73-4830-945E-48ACC75883D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ДРУГИЕ ПРИЧИНЫ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0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273-4830-945E-48ACC7588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315036416"/>
        <c:axId val="315037952"/>
      </c:barChart>
      <c:catAx>
        <c:axId val="315036416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315037952"/>
        <c:crosses val="autoZero"/>
        <c:auto val="0"/>
        <c:lblAlgn val="ctr"/>
        <c:lblOffset/>
        <c:noMultiLvlLbl val="0"/>
      </c:catAx>
      <c:valAx>
        <c:axId val="315037952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31503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2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sz="1200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Times New Roman" pitchFamily="18" charset="0"/>
            <a:ea typeface="+mn-ea"/>
            <a:cs typeface="Times New Roman" pitchFamily="18" charset="0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7 чел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до 5 лет</c:v>
                </c:pt>
                <c:pt idx="1">
                  <c:v>5-10 лет</c:v>
                </c:pt>
                <c:pt idx="2">
                  <c:v>10-15 лет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50-47BC-9918-C54D037C328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16 чел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до 5 лет</c:v>
                </c:pt>
                <c:pt idx="1">
                  <c:v>5-10 лет</c:v>
                </c:pt>
                <c:pt idx="2">
                  <c:v>10-15 лет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50-47BC-9918-C54D037C328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 чел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до 5 лет</c:v>
                </c:pt>
                <c:pt idx="1">
                  <c:v>5-10 лет</c:v>
                </c:pt>
                <c:pt idx="2">
                  <c:v>10-15 лет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50-47BC-9918-C54D037C3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99"/>
        <c:overlap/>
        <c:axId val="318244352"/>
        <c:axId val="318245888"/>
      </c:barChart>
      <c:catAx>
        <c:axId val="318244352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cap="none" spc="0" normalizeH="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cap="none" spc="0" normalizeH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318245888"/>
        <c:crosses val="autoZero"/>
        <c:auto val="0"/>
        <c:lblAlgn val="ctr"/>
        <c:lblOffset/>
        <c:noMultiLvlLbl val="0"/>
      </c:catAx>
      <c:valAx>
        <c:axId val="318245888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318244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197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withinLinearReversed" id="25">
  <a:schemeClr val="accent5"/>
</cs:colorStyle>
</file>

<file path=ppt/charts/colors3.xml><?xml version="1.0" encoding="utf-8"?>
<cs:colorStyle xmlns:a="http://schemas.openxmlformats.org/drawingml/2006/main" xmlns:cs="http://schemas.microsoft.com/office/drawing/2012/chartStyle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EEECA-FFB3-4643-952F-4A519DE6FC5C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662DD-4D6E-4B58-817D-79B32114B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715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662DD-4D6E-4B58-817D-79B32114B17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483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662DD-4D6E-4B58-817D-79B32114B17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50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662DD-4D6E-4B58-817D-79B32114B17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88358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43" r:id="rId10"/>
    <p:sldLayoutId id="2147484444" r:id="rId11"/>
  </p:sldLayoutIdLst>
  <p:transition/>
  <p:timing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.jpeg" /><Relationship Id="rId4" Type="http://schemas.openxmlformats.org/officeDocument/2006/relationships/image" Target="../media/image2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chart" Target="../charts/chart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chart" Target="../charts/chart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chart" Target="../charts/chart3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chart" Target="../charts/chart4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632848" cy="5832648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КГП на ПХВ «Павлодарский областной кардиологический центр»</a:t>
            </a:r>
            <a:br>
              <a:rPr lang="ru-RU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«Сестринская помощь </a:t>
            </a:r>
            <a:br>
              <a:rPr 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хронической сердечной недостаточности»</a:t>
            </a:r>
            <a:b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Серикова К.Е., старшая</a:t>
            </a:r>
            <a:b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медицинская сестра ХСН</a:t>
            </a:r>
            <a:b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г.Павлодар</a:t>
            </a:r>
            <a:endParaRPr lang="ru-RU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850833" cy="731168"/>
          </a:xfrm>
        </p:spPr>
        <p:txBody>
          <a:bodyPr>
            <a:normAutofit/>
          </a:bodyPr>
          <a:lstStyle/>
          <a:p>
            <a:pPr algn="just"/>
            <a:r>
              <a:rPr lang="ru-RU" sz="2800" b="1" smtClean="0">
                <a:solidFill>
                  <a:schemeClr val="tx1"/>
                </a:solidFill>
              </a:rPr>
              <a:t>Хроническая сердечная недостаточность</a:t>
            </a:r>
            <a:endParaRPr lang="ru-RU" sz="2800" b="1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340768"/>
            <a:ext cx="8496944" cy="5256584"/>
          </a:xfrm>
        </p:spPr>
        <p:txBody>
          <a:bodyPr>
            <a:noAutofit/>
          </a:bodyPr>
          <a:lstStyle/>
          <a:p>
            <a:pPr algn="just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требует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постоянного наблюдения и модификации по многим параметрам: изменения образа жизни, постоянного приема подобранных медикаментозных средств, самоконтроля и самопомощи. Понимание больными характера своего заболевания и основных его симптомов, умение их контролировать являются залогом успешного лечения, так как своевременное обнаружение признаков ухудшения состояния, задержки жидкости, неблагоприятного изменения уровня АД и пульса, нарушения ритма сердечной деятельности, их своевременная коррекция во многих случаях могут предотвратить госпитализации и смерть больных. </a:t>
            </a:r>
          </a:p>
        </p:txBody>
      </p:sp>
    </p:spTree>
    <p:extLst>
      <p:ext uri="{BB962C8B-B14F-4D97-AF65-F5344CB8AC3E}">
        <p14:creationId xmlns:p14="http://schemas.microsoft.com/office/powerpoint/2010/main" val="405695433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922841" cy="731168"/>
          </a:xfrm>
        </p:spPr>
        <p:txBody>
          <a:bodyPr/>
          <a:lstStyle/>
          <a:p>
            <a:pPr algn="l"/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Средний медицинский персонал</a:t>
            </a:r>
            <a:endParaRPr lang="ru-RU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598" y="1628800"/>
            <a:ext cx="7490794" cy="4824536"/>
          </a:xfrm>
        </p:spPr>
        <p:txBody>
          <a:bodyPr>
            <a:noAutofit/>
          </a:bodyPr>
          <a:lstStyle/>
          <a:p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тем звеном здравоохранения, который наиболее близко контактирует с пациентами, которые находятся в зоне риска заболеваний ССЗ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. Именно медицинские сестры организуют сестринский процесс при ХСН. 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622657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-27384" y="15280"/>
            <a:ext cx="91713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Сестринский процесс при ХСН</a:t>
            </a:r>
          </a:p>
          <a:p>
            <a:pPr algn="ctr"/>
            <a:endParaRPr lang="ru-RU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этап</a:t>
            </a:r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Сестринское обследование пациента</a:t>
            </a:r>
            <a:r>
              <a:rPr lang="ru-RU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Медсестра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при поступлении пациента в отделение оценивает: 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1.положение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пациента в постели (возвышенное),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2.цвет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кожи (бледность, цианоз),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3.характер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дыхания (инспираторное, смешанное, одышка, кашель),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4.живот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(увеличение – асцит),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5.нижние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конечности (отеки).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Медсестра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измеряет АД (гипотония или гипертензия), исследует пульс (тахикардия, слабое наполнение и напряжение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), объясняет важности соблюдения диеты и контроль диуреза.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II этап. Определение проблем пациента.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1. Нарушение потребности в нормальном дыхании – одышка, кашель вследствие застоя крови в малом круге кровообращения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2. Нарушение потребности физиологических отправлениях – отеки (асцит, анасарка) вследствие застоя крови в большом круге кровообращения, запор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3. Нарушение потребности в движении – гипокинезия из-за заболевания (усиление одышки, отеков при увеличении физического напряжения)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4. Пациент испытывает дефицит общения из-за необходимости в постельном режиме</a:t>
            </a:r>
          </a:p>
          <a:p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III этап. Планирование сестринских вмешательств.</a:t>
            </a:r>
          </a:p>
          <a:p>
            <a:endParaRPr lang="ru-RU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092122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07288" cy="6466730"/>
          </a:xfrm>
        </p:spPr>
        <p:txBody>
          <a:bodyPr>
            <a:noAutofit/>
          </a:bodyPr>
          <a:lstStyle/>
          <a:p>
            <a:pPr algn="l"/>
            <a:r>
              <a:rPr lang="ru-RU" sz="2400" b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IV этап. Реализация намеченного плана сестринских вмешательств</a:t>
            </a:r>
            <a:r>
              <a:rPr lang="ru-RU" sz="2400" b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Медсестра вносит в сестринскую историю и в рабочий дневник результат выполнения плана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400" b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этап. Оценка эффективности сестринских вмешательств.</a:t>
            </a:r>
            <a:br>
              <a:rPr lang="ru-RU" sz="24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цель достигнута, медицинская сестра продолжает осуществлять уход за пациентом: наблюдение за основными функциями пациента. При появлении новых проблем она вновь планирует сестринские вмешательства.</a:t>
            </a:r>
            <a:b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могут быть проблемы: нарушение целостности кожи- пролежни (профилактика пролежней): дефицит массы тела (регулирование диеты); резистентность организма к диуретикам; невозможность соблюдать личную гигиену из-за тяжелого общего состояния; страх смерти и др.</a:t>
            </a:r>
            <a:b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536531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Овал 5"/>
          <p:cNvSpPr/>
          <p:nvPr/>
        </p:nvSpPr>
        <p:spPr>
          <a:xfrm>
            <a:off x="764162" y="4786559"/>
            <a:ext cx="2592288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Дефицит общения </a:t>
            </a:r>
          </a:p>
        </p:txBody>
      </p:sp>
      <p:sp>
        <p:nvSpPr>
          <p:cNvPr id="7" name="Овал 6"/>
          <p:cNvSpPr/>
          <p:nvPr/>
        </p:nvSpPr>
        <p:spPr>
          <a:xfrm>
            <a:off x="755576" y="430892"/>
            <a:ext cx="2592288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Одышка</a:t>
            </a:r>
          </a:p>
        </p:txBody>
      </p:sp>
      <p:sp>
        <p:nvSpPr>
          <p:cNvPr id="8" name="Овал 7"/>
          <p:cNvSpPr/>
          <p:nvPr/>
        </p:nvSpPr>
        <p:spPr>
          <a:xfrm>
            <a:off x="6228184" y="430892"/>
            <a:ext cx="2592288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Отеки</a:t>
            </a:r>
          </a:p>
        </p:txBody>
      </p:sp>
      <p:sp>
        <p:nvSpPr>
          <p:cNvPr id="9" name="Овал 8"/>
          <p:cNvSpPr/>
          <p:nvPr/>
        </p:nvSpPr>
        <p:spPr>
          <a:xfrm>
            <a:off x="6228184" y="4725144"/>
            <a:ext cx="2592288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Потребность в самоуходе </a:t>
            </a:r>
          </a:p>
        </p:txBody>
      </p:sp>
      <p:sp>
        <p:nvSpPr>
          <p:cNvPr id="11" name="Овал 10"/>
          <p:cNvSpPr/>
          <p:nvPr/>
        </p:nvSpPr>
        <p:spPr>
          <a:xfrm>
            <a:off x="2922104" y="2348880"/>
            <a:ext cx="3450096" cy="25058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9852" y="3100806"/>
            <a:ext cx="2814600" cy="85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ct val="0"/>
              </a:spcAft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Проблемы пациента</a:t>
            </a:r>
            <a:endParaRPr lang="ru-RU" sz="160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3452236">
            <a:off x="2882956" y="2228991"/>
            <a:ext cx="713792" cy="50405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8684880">
            <a:off x="5769744" y="2250805"/>
            <a:ext cx="713792" cy="50405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8586384">
            <a:off x="2802097" y="4366362"/>
            <a:ext cx="675210" cy="52288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2631918">
            <a:off x="5854578" y="4377038"/>
            <a:ext cx="675210" cy="52288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43228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13072663"/>
              </p:ext>
            </p:extLst>
          </p:nvPr>
        </p:nvGraphicFramePr>
        <p:xfrm>
          <a:off x="0" y="4688469"/>
          <a:ext cx="9170105" cy="2169531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4756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944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69531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Одышка у пациента через 3 дня уменьшится одышка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74" marR="2974" marT="2974" marB="2974" anchor="ctr"/>
                </a:tc>
                <a:tc>
                  <a:txBody>
                    <a:bodyPr vert="horz" wrap="square"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ct val="0"/>
                        </a:spcAft>
                        <a:buAutoNum type="arabicPeriod"/>
                      </a:pPr>
                      <a:r>
                        <a:rPr lang="ru-RU" sz="1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придать 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удобное положение пациента в постели: возвышенное, с подушкой у спины и скамейкой для ног – при сидячем положении</a:t>
                      </a:r>
                      <a:r>
                        <a:rPr lang="ru-RU" sz="1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ct val="0"/>
                        </a:spcAft>
                        <a:buAutoNum type="arabicPeriod"/>
                      </a:pPr>
                      <a:r>
                        <a:rPr lang="ru-RU" sz="1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Обеспечить 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проветривание помещения </a:t>
                      </a:r>
                      <a:endParaRPr lang="ru-RU" sz="140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ct val="0"/>
                        </a:spcAft>
                        <a:buAutoNum type="arabicPeriod"/>
                      </a:pPr>
                      <a:r>
                        <a:rPr lang="ru-RU" sz="1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Выполнить 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ингаляции кислорода </a:t>
                      </a:r>
                      <a:endParaRPr lang="ru-RU" sz="140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ct val="0"/>
                        </a:spcAft>
                        <a:buAutoNum type="arabicPeriod"/>
                      </a:pPr>
                      <a:r>
                        <a:rPr lang="ru-RU" sz="1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Обучить 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пациента упражнениям дыхательной гимнастики </a:t>
                      </a:r>
                      <a:endParaRPr lang="ru-RU" sz="140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ct val="0"/>
                        </a:spcAft>
                        <a:buAutoNum type="arabicPeriod"/>
                      </a:pPr>
                      <a:r>
                        <a:rPr lang="ru-RU" sz="1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Подготовить 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инъекций и применения внутрь препараты по назначению врача: отхаркивающие, диуретики, антиоксиданты, сердечные гликозиды </a:t>
                      </a:r>
                      <a:endParaRPr lang="ru-RU" sz="140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ct val="0"/>
                        </a:spcAft>
                        <a:buAutoNum type="arabicPeriod"/>
                      </a:pPr>
                      <a:r>
                        <a:rPr lang="ru-RU" sz="1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Установить 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режим 6-ти кратного приема пищи в небольших количествах и низкой калорийности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74" marR="2974" marT="2974" marB="2974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" y="0"/>
            <a:ext cx="3516352" cy="4688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032" y="0"/>
            <a:ext cx="3516352" cy="4688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53272125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\</a:t>
            </a:r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35582411"/>
              </p:ext>
            </p:extLst>
          </p:nvPr>
        </p:nvGraphicFramePr>
        <p:xfrm>
          <a:off x="28228" y="4900283"/>
          <a:ext cx="9170105" cy="1929167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978287">
                  <a:extLst>
                    <a:ext uri="{9D8B030D-6E8A-4147-A177-3AD203B41FA5}">
                      <a16:colId xmlns:a16="http://schemas.microsoft.com/office/drawing/2014/main" xmlns="" val="611318787"/>
                    </a:ext>
                  </a:extLst>
                </a:gridCol>
                <a:gridCol w="7191818">
                  <a:extLst>
                    <a:ext uri="{9D8B030D-6E8A-4147-A177-3AD203B41FA5}">
                      <a16:colId xmlns:a16="http://schemas.microsoft.com/office/drawing/2014/main" xmlns="" val="2222948739"/>
                    </a:ext>
                  </a:extLst>
                </a:gridCol>
              </a:tblGrid>
              <a:tr h="192916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Отеки Отеки исчезнут втечение недели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74" marR="2974" marT="2974" marB="2974" anchor="ctr"/>
                </a:tc>
                <a:tc>
                  <a:txBody>
                    <a:bodyPr vert="horz" wrap="square"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ct val="0"/>
                        </a:spcAft>
                        <a:buAutoNum type="arabicPeriod"/>
                      </a:pPr>
                      <a:r>
                        <a:rPr lang="ru-RU" sz="1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Ограничить 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суточный прием жидкости до 1 литра </a:t>
                      </a:r>
                      <a:endParaRPr lang="ru-RU" sz="140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ct val="0"/>
                        </a:spcAft>
                        <a:buAutoNum type="arabicPeriod"/>
                      </a:pPr>
                      <a:r>
                        <a:rPr lang="ru-RU" sz="1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Объяснить пациенту необходимость такого режима </a:t>
                      </a:r>
                      <a:endParaRPr lang="ru-RU" sz="140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ct val="0"/>
                        </a:spcAft>
                        <a:buAutoNum type="arabicPeriod"/>
                      </a:pPr>
                      <a:r>
                        <a:rPr lang="ru-RU" sz="1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Выполнить 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оценить водный баланс у пациента после применения диуретиков, чтобы откорректировать дозу мочегонных </a:t>
                      </a:r>
                      <a:endParaRPr lang="ru-RU" sz="140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ct val="0"/>
                        </a:spcAft>
                        <a:buAutoNum type="arabicPeriod"/>
                      </a:pPr>
                      <a:r>
                        <a:rPr lang="ru-RU" sz="1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Взвешивать 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пациента ежедневно </a:t>
                      </a:r>
                      <a:endParaRPr lang="ru-RU" sz="140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ct val="0"/>
                        </a:spcAft>
                        <a:buAutoNum type="arabicPeriod"/>
                      </a:pPr>
                      <a:r>
                        <a:rPr lang="ru-RU" sz="1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наличии запора применить гипертоническую клизму </a:t>
                      </a:r>
                      <a:endParaRPr lang="ru-RU" sz="140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ct val="0"/>
                        </a:spcAft>
                        <a:buAutoNum type="arabicPeriod"/>
                      </a:pPr>
                      <a:r>
                        <a:rPr lang="ru-RU" sz="1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Следить 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показателями АД, пульсом, общим состоянием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74" marR="2974" marT="2974" marB="2974" anchor="ctr"/>
                </a:tc>
                <a:extLst>
                  <a:ext uri="{0D108BD9-81ED-4DB2-BD59-A6C34878D82A}">
                    <a16:rowId xmlns:a16="http://schemas.microsoft.com/office/drawing/2014/main" xmlns="" val="3351071994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76" y="0"/>
            <a:ext cx="3627652" cy="48368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45" y="-20960"/>
            <a:ext cx="3487647" cy="48668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81110790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95369047"/>
              </p:ext>
            </p:extLst>
          </p:nvPr>
        </p:nvGraphicFramePr>
        <p:xfrm>
          <a:off x="0" y="5640422"/>
          <a:ext cx="9170105" cy="120807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978287">
                  <a:extLst>
                    <a:ext uri="{9D8B030D-6E8A-4147-A177-3AD203B41FA5}">
                      <a16:colId xmlns:a16="http://schemas.microsoft.com/office/drawing/2014/main" xmlns="" val="1045329574"/>
                    </a:ext>
                  </a:extLst>
                </a:gridCol>
                <a:gridCol w="7191818">
                  <a:extLst>
                    <a:ext uri="{9D8B030D-6E8A-4147-A177-3AD203B41FA5}">
                      <a16:colId xmlns:a16="http://schemas.microsoft.com/office/drawing/2014/main" xmlns="" val="5734809"/>
                    </a:ext>
                  </a:extLst>
                </a:gridCol>
              </a:tblGrid>
              <a:tr h="1208078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Дефицит общения Исчезнет через неделю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74" marR="2974" marT="2974" marB="2974" anchor="ctr"/>
                </a:tc>
                <a:tc>
                  <a:txBody>
                    <a:bodyPr vert="horz" wrap="square"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ct val="0"/>
                        </a:spcAft>
                        <a:buAutoNum type="arabicPeriod"/>
                      </a:pPr>
                      <a:r>
                        <a:rPr lang="ru-RU" sz="1400" smtClean="0">
                          <a:effectLst/>
                        </a:rPr>
                        <a:t>Часто </a:t>
                      </a:r>
                      <a:r>
                        <a:rPr lang="ru-RU" sz="1400">
                          <a:effectLst/>
                        </a:rPr>
                        <a:t>беседовать с пациентом на отвлеченные темы </a:t>
                      </a:r>
                      <a:endParaRPr lang="ru-RU" sz="1400" smtClean="0">
                        <a:effectLst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ct val="0"/>
                        </a:spcAft>
                        <a:buAutoNum type="arabicPeriod"/>
                      </a:pPr>
                      <a:r>
                        <a:rPr lang="ru-RU" sz="1400" smtClean="0">
                          <a:effectLst/>
                        </a:rPr>
                        <a:t>Обеспечить </a:t>
                      </a:r>
                      <a:r>
                        <a:rPr lang="ru-RU" sz="1400">
                          <a:effectLst/>
                        </a:rPr>
                        <a:t>пациента чтением литературных произведений жизнеутверждающего </a:t>
                      </a:r>
                      <a:r>
                        <a:rPr lang="ru-RU" sz="1400" smtClean="0">
                          <a:effectLst/>
                        </a:rPr>
                        <a:t>содержания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74" marR="2974" marT="2974" marB="2974" anchor="ctr"/>
                </a:tc>
                <a:extLst>
                  <a:ext uri="{0D108BD9-81ED-4DB2-BD59-A6C34878D82A}">
                    <a16:rowId xmlns:a16="http://schemas.microsoft.com/office/drawing/2014/main" xmlns="" val="379740258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0" y="332656"/>
            <a:ext cx="3871266" cy="5161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0933"/>
            <a:ext cx="3885557" cy="518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11562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74995795"/>
              </p:ext>
            </p:extLst>
          </p:nvPr>
        </p:nvGraphicFramePr>
        <p:xfrm>
          <a:off x="2254" y="5227976"/>
          <a:ext cx="9170105" cy="1448441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978287">
                  <a:extLst>
                    <a:ext uri="{9D8B030D-6E8A-4147-A177-3AD203B41FA5}">
                      <a16:colId xmlns:a16="http://schemas.microsoft.com/office/drawing/2014/main" xmlns="" val="3338561530"/>
                    </a:ext>
                  </a:extLst>
                </a:gridCol>
                <a:gridCol w="7191818">
                  <a:extLst>
                    <a:ext uri="{9D8B030D-6E8A-4147-A177-3AD203B41FA5}">
                      <a16:colId xmlns:a16="http://schemas.microsoft.com/office/drawing/2014/main" xmlns="" val="4093488276"/>
                    </a:ext>
                  </a:extLst>
                </a:gridCol>
              </a:tblGrid>
              <a:tr h="1448441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Потребность в самоуходе </a:t>
                      </a:r>
                      <a:endParaRPr lang="ru-RU" sz="140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пациента появится способность к элементам самоухода через 1-2 недели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74" marR="2974" marT="2974" marB="2974" anchor="ctr"/>
                </a:tc>
                <a:tc>
                  <a:txBody>
                    <a:bodyPr vert="horz" wrap="square"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ct val="0"/>
                        </a:spcAft>
                        <a:buAutoNum type="arabicPeriod"/>
                      </a:pPr>
                      <a:r>
                        <a:rPr lang="ru-RU" sz="1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Обучать 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пациента самоуходу (пользование жгутом для подъема, закроватным столиком для приема пищи, чистки зубов и умыванию в постели и др.) </a:t>
                      </a:r>
                      <a:endParaRPr lang="ru-RU" sz="140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ct val="0"/>
                        </a:spcAft>
                        <a:buAutoNum type="arabicPeriod"/>
                      </a:pPr>
                      <a:r>
                        <a:rPr lang="ru-RU" sz="1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Провести 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беседы с членами семьи о значении выполнения рекомендаций врача по лечению и уходу для улучшения здоровья </a:t>
                      </a:r>
                      <a:r>
                        <a:rPr lang="ru-RU" sz="1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пациента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ct val="0"/>
                        </a:spcAft>
                        <a:buAutoNum type="arabicPeriod"/>
                      </a:pPr>
                      <a:r>
                        <a:rPr lang="ru-RU" sz="1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Тщательно выполнять врачебные назначения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74" marR="2974" marT="2974" marB="2974" anchor="ctr"/>
                </a:tc>
                <a:extLst>
                  <a:ext uri="{0D108BD9-81ED-4DB2-BD59-A6C34878D82A}">
                    <a16:rowId xmlns:a16="http://schemas.microsoft.com/office/drawing/2014/main" xmlns="" val="5962266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359" y="-6269"/>
            <a:ext cx="3867894" cy="5157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01908321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346777" cy="875184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700808"/>
            <a:ext cx="7704855" cy="4680520"/>
          </a:xfrm>
        </p:spPr>
        <p:txBody>
          <a:bodyPr>
            <a:noAutofit/>
          </a:bodyPr>
          <a:lstStyle/>
          <a:p>
            <a:pPr algn="just"/>
            <a:r>
              <a:rPr lang="ru-RU" sz="2000" b="1">
                <a:latin typeface="Times New Roman" pitchFamily="18" charset="0"/>
                <a:cs typeface="Times New Roman" pitchFamily="18" charset="0"/>
              </a:rPr>
              <a:t>В последнее время особое внимание уделяется организации школ для больных хронической сердечной недостаточностью. Обучение больного и его ближайших родственников представляет собой чрезвычайно важную проблему. </a:t>
            </a:r>
          </a:p>
          <a:p>
            <a:pPr algn="just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вести разъяснительную работу среди населения и пациентов клиник, лечебно-профилактических центров о вреде курения, употребления алкоголя, переедании, о необходимости здорового образа жизни, закаливании, занятии физическими упражнениями. В связи с вышесказанным целью исследования являлось обоснование эффективности организационных форм профилактики сердечно-сосудистой патологии средним медицинским персоналом и уходом за больными. </a:t>
            </a:r>
          </a:p>
        </p:txBody>
      </p:sp>
    </p:spTree>
    <p:extLst>
      <p:ext uri="{BB962C8B-B14F-4D97-AF65-F5344CB8AC3E}">
        <p14:creationId xmlns:p14="http://schemas.microsoft.com/office/powerpoint/2010/main" val="306855653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35280" cy="646673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Хроническая сердечная недостаточность </a:t>
            </a: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патологическое состояние, вследствие которого нарушается сократительная функция сердца, из-за чего система кровообращения не способна доставлять органам и тканям необходимое количество кислорода.</a:t>
            </a:r>
            <a:b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Заболевание формируется в течение 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нескольких лет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причины</a:t>
            </a: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ведущие к нарушению сократительной функции сердца:</a:t>
            </a:r>
            <a:b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ИБС</a:t>
            </a:r>
            <a:b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АГ</a:t>
            </a:r>
            <a:b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Поражение </a:t>
            </a: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миокарда (миокардиты, миокардиодистрофии, постинфарктный кардиосклероз)</a:t>
            </a:r>
            <a:b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Пороки </a:t>
            </a: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сердца</a:t>
            </a:r>
            <a:b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Перикардиты </a:t>
            </a: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др.</a:t>
            </a:r>
            <a:b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 достижения современной кардиологии, в частности, использующиеся сейчас интервенционные методы лечения 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позволили </a:t>
            </a: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значительно снизить показатели смертности больных от острых сердечно-сосудистых заболеваний и, соответственно, пропорционально увеличили процент больных с хроническими формами сердечной патологии. </a:t>
            </a:r>
          </a:p>
        </p:txBody>
      </p:sp>
    </p:spTree>
    <p:extLst>
      <p:ext uri="{BB962C8B-B14F-4D97-AF65-F5344CB8AC3E}">
        <p14:creationId xmlns:p14="http://schemas.microsoft.com/office/powerpoint/2010/main" val="1889761275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394722"/>
          </a:xfrm>
        </p:spPr>
        <p:txBody>
          <a:bodyPr>
            <a:noAutofit/>
          </a:bodyPr>
          <a:lstStyle/>
          <a:p>
            <a:pPr algn="l"/>
            <a:br>
              <a:rPr lang="ru-RU" sz="2400">
                <a:solidFill>
                  <a:schemeClr val="tx1"/>
                </a:solidFill>
              </a:rPr>
            </a:b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отделении было проведено анкетирование пациентов с целью выявления  уровня информированности о факторах риска ИБС. </a:t>
            </a:r>
            <a:b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пациентов с хронической сердечной недостаточностью, в возрасте от 20 до 89 лет, давших информированное согласие об участии в исследовании.</a:t>
            </a:r>
          </a:p>
        </p:txBody>
      </p:sp>
    </p:spTree>
    <p:extLst>
      <p:ext uri="{BB962C8B-B14F-4D97-AF65-F5344CB8AC3E}">
        <p14:creationId xmlns:p14="http://schemas.microsoft.com/office/powerpoint/2010/main" val="2000692825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30" y="332321"/>
            <a:ext cx="8429497" cy="1400530"/>
          </a:xfrm>
        </p:spPr>
        <p:txBody>
          <a:bodyPr>
            <a:noAutofit/>
          </a:bodyPr>
          <a:lstStyle/>
          <a:p>
            <a:r>
              <a:rPr 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Статистический анализ полученных данных:</a:t>
            </a:r>
            <a:br>
              <a:rPr 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обследованных 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мужчины и 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женщин.</a:t>
            </a:r>
            <a:br>
              <a:rPr 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16144733"/>
              </p:ext>
            </p:extLst>
          </p:nvPr>
        </p:nvGraphicFramePr>
        <p:xfrm>
          <a:off x="5071" y="1596757"/>
          <a:ext cx="8640960" cy="5261243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  <p:extLst>
      <p:ext uri="{BB962C8B-B14F-4D97-AF65-F5344CB8AC3E}">
        <p14:creationId xmlns:p14="http://schemas.microsoft.com/office/powerpoint/2010/main" val="1103285192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7" y="260648"/>
            <a:ext cx="3590795" cy="2492896"/>
          </a:xfrm>
        </p:spPr>
        <p:txBody>
          <a:bodyPr>
            <a:noAutofit/>
          </a:bodyPr>
          <a:lstStyle/>
          <a:p>
            <a:pPr algn="r"/>
            <a:r>
              <a:rPr lang="ru-RU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Возрастные критерии пациентов с ХСН. Опрошенных пациентов я разделила на 4 возрастные группы:</a:t>
            </a:r>
            <a:br>
              <a:rPr lang="ru-RU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30 лет</a:t>
            </a:r>
            <a:b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ru-RU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ru-RU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br>
              <a:rPr lang="ru-RU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От 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 </a:t>
            </a:r>
            <a:r>
              <a:rPr lang="ru-RU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 </a:t>
            </a:r>
            <a:r>
              <a:rPr lang="ru-RU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br>
              <a:rPr lang="ru-RU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88877" y="5764808"/>
            <a:ext cx="2843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На представленной диаграмме видно, что большее число пациентов в возрасте от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51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80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лет.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05009828"/>
              </p:ext>
            </p:extLst>
          </p:nvPr>
        </p:nvGraphicFramePr>
        <p:xfrm>
          <a:off x="215754" y="1700808"/>
          <a:ext cx="7092550" cy="4464496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  <p:extLst>
      <p:ext uri="{BB962C8B-B14F-4D97-AF65-F5344CB8AC3E}">
        <p14:creationId xmlns:p14="http://schemas.microsoft.com/office/powerpoint/2010/main" val="1951418953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Причины</a:t>
            </a:r>
            <a:r>
              <a:rPr lang="ru-RU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заболевания</a:t>
            </a:r>
            <a:r>
              <a:rPr lang="ru-RU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27015009"/>
              </p:ext>
            </p:extLst>
          </p:nvPr>
        </p:nvGraphicFramePr>
        <p:xfrm>
          <a:off x="484710" y="1700808"/>
          <a:ext cx="8335762" cy="4752528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  <p:extLst>
      <p:ext uri="{BB962C8B-B14F-4D97-AF65-F5344CB8AC3E}">
        <p14:creationId xmlns:p14="http://schemas.microsoft.com/office/powerpoint/2010/main" val="2330678116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>
                <a:solidFill>
                  <a:schemeClr val="tx1"/>
                </a:solidFill>
              </a:rPr>
              <a:t>Длительность ХСН у обследованных пациентов</a:t>
            </a:r>
            <a:r>
              <a:rPr lang="ru-RU" sz="2000">
                <a:solidFill>
                  <a:schemeClr val="tx1"/>
                </a:solidFill>
              </a:rPr>
              <a:t>:</a:t>
            </a:r>
            <a:br>
              <a:rPr lang="ru-RU" sz="2000">
                <a:solidFill>
                  <a:schemeClr val="tx1"/>
                </a:solidFill>
              </a:rPr>
            </a:br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5849033"/>
            <a:ext cx="4572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Большая часть пациентов страдают сердечной недостаточностью на протяжении от 5 до 10 лет.</a:t>
            </a:r>
            <a:endParaRPr lang="ru-RU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19696950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extLst>
      <p:ext uri="{BB962C8B-B14F-4D97-AF65-F5344CB8AC3E}">
        <p14:creationId xmlns:p14="http://schemas.microsoft.com/office/powerpoint/2010/main" val="2529807307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8354889" cy="1320800"/>
          </a:xfrm>
        </p:spPr>
        <p:txBody>
          <a:bodyPr/>
          <a:lstStyle/>
          <a:p>
            <a:pPr algn="l"/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Курите ли ВЫ, если да сколько сигарет в день</a:t>
            </a:r>
            <a:endParaRPr lang="ru-RU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1" y="2160590"/>
            <a:ext cx="6057721" cy="388077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469709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118177" cy="1080120"/>
          </a:xfrm>
        </p:spPr>
        <p:txBody>
          <a:bodyPr/>
          <a:lstStyle/>
          <a:p>
            <a:pPr algn="l"/>
            <a:r>
              <a:rPr lang="ru-RU" sz="3200" smtClean="0">
                <a:solidFill>
                  <a:schemeClr val="tx1"/>
                </a:solidFill>
              </a:rPr>
              <a:t>Употребляете ли алкоголь?</a:t>
            </a:r>
            <a:endParaRPr lang="ru-RU" sz="320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412776"/>
            <a:ext cx="6428184" cy="417646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936690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692696"/>
            <a:ext cx="7272807" cy="165618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800"/>
              <a:t>«</a:t>
            </a:r>
            <a:r>
              <a:rPr 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Знаете ли вы особенности диеты при заболевании ССС?»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2132856"/>
            <a:ext cx="6284168" cy="352839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313875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3" y="548680"/>
            <a:ext cx="7478217" cy="79208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Знаете ли Вы свой диагноз? </a:t>
            </a:r>
            <a:endParaRPr lang="ru-RU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2996952"/>
            <a:ext cx="6068144" cy="12092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462899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634809" cy="132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«Как часто посещаете лечащего врача?»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598" y="1484784"/>
            <a:ext cx="7706817" cy="455657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347452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344816" cy="64807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mtClean="0">
                <a:solidFill>
                  <a:schemeClr val="tx1"/>
                </a:solidFill>
              </a:rPr>
              <a:t>По данным ВОЗ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772816"/>
            <a:ext cx="7488832" cy="4268547"/>
          </a:xfrm>
        </p:spPr>
        <p:txBody>
          <a:bodyPr>
            <a:normAutofit/>
          </a:bodyPr>
          <a:lstStyle/>
          <a:p>
            <a:pPr algn="just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показатель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смертности населения Казахстана вследствие болезней системы кровообращения почти в два раза выше, чем в Европейских странах.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Несмотря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 достижения современной клинической медицины, современной системы здравоохранения показатели смертности от ХСН остаются высокими даже в развитых странах с хорошо отлаженной системой медицинского обслуживания больных с сердечно-сосудистыми заболеваниями. 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021285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8354889" cy="13208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Состоите ли на диспансерном учете </a:t>
            </a:r>
            <a:r>
              <a:rPr 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врача кардиолога в </a:t>
            </a: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поликлинике?</a:t>
            </a:r>
            <a:endParaRPr lang="ru-RU" sz="2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598" y="2160590"/>
            <a:ext cx="7634809" cy="388077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390801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634809" cy="1320800"/>
          </a:xfrm>
        </p:spPr>
        <p:txBody>
          <a:bodyPr/>
          <a:lstStyle/>
          <a:p>
            <a:pPr marL="0" indent="0">
              <a:buNone/>
            </a:pPr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Выполняете  ли назначения врача? </a:t>
            </a:r>
            <a:endParaRPr lang="ru-RU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3212976"/>
            <a:ext cx="6356176" cy="993264"/>
          </a:xfrm>
        </p:spPr>
        <p:txBody>
          <a:bodyPr/>
          <a:lstStyle/>
          <a:p>
            <a:pPr marL="45720" indent="0"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393999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404664"/>
            <a:ext cx="7262192" cy="129614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3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Знают ли нормальные цифры АД?</a:t>
            </a:r>
            <a:endParaRPr lang="ru-RU" sz="3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19672" y="3212976"/>
            <a:ext cx="5924128" cy="99326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663698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79" y="620688"/>
            <a:ext cx="6614121" cy="129614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Регулярно измеряете АД? </a:t>
            </a:r>
            <a:endParaRPr lang="ru-RU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3284984"/>
            <a:ext cx="6644208" cy="92125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226630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 </a:t>
            </a:r>
            <a:br>
              <a:rPr lang="ru-RU"/>
            </a:b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809663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94722"/>
          </a:xfrm>
        </p:spPr>
        <p:txBody>
          <a:bodyPr>
            <a:noAutofit/>
          </a:bodyPr>
          <a:lstStyle/>
          <a:p>
            <a:r>
              <a:rPr lang="ru-RU" sz="2800" b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br>
              <a:rPr 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Итак, медицинская сестра принимает самое активное участие в лечении ХСН. Медицинской сестре следует стремиться изменить отношение пациента к своему здоровью, побудить его следовать медицинским рекомендациям. Информированные пациент лучше мотивированы на здоровый образ жизни, лекарственную терапию, самоконтроль за своим состоянием. При кропотливой и терпеливой работе медицинской сестры, при создании партнерских отношений с пациентом, можно добиться значительных положительных результатов в лечении и контроле хронической сердечной недостаточности, улучшить качество жизни больных.</a:t>
            </a:r>
            <a:br>
              <a:rPr 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49316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56984" cy="1067874"/>
          </a:xfrm>
        </p:spPr>
        <p:txBody>
          <a:bodyPr>
            <a:noAutofit/>
          </a:bodyPr>
          <a:lstStyle/>
          <a:p>
            <a:pPr algn="l"/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Классификация</a:t>
            </a:r>
            <a:b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развитии хронической сердечной недостаточности по классификации Василенко - Стражеско выделяют три стадии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Стадии </a:t>
            </a: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меняются на фоне лечения.</a:t>
            </a:r>
            <a:b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348880"/>
            <a:ext cx="316835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I стадия- начальная.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03848" y="3573016"/>
            <a:ext cx="3168352" cy="1355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II стадия – выраженная. </a:t>
            </a:r>
            <a:endPara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96136" y="4928592"/>
            <a:ext cx="3168352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III стадия – конечная, дистрофическая.</a:t>
            </a:r>
            <a:endPara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83799" y="5187007"/>
            <a:ext cx="14219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II Б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 </a:t>
            </a:r>
            <a:endPara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483768" y="4195236"/>
            <a:ext cx="720080" cy="500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851920" y="4728277"/>
            <a:ext cx="504056" cy="682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835696" y="4762061"/>
            <a:ext cx="1412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II А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79583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689" y="-14436"/>
            <a:ext cx="7055380" cy="1400530"/>
          </a:xfrm>
        </p:spPr>
        <p:txBody>
          <a:bodyPr>
            <a:normAutofit/>
          </a:bodyPr>
          <a:lstStyle/>
          <a:p>
            <a:r>
              <a:rPr lang="ru-RU"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Клинические проявления</a:t>
            </a:r>
            <a:br>
              <a:rPr lang="ru-RU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51758721"/>
              </p:ext>
            </p:extLst>
          </p:nvPr>
        </p:nvGraphicFramePr>
        <p:xfrm>
          <a:off x="891" y="836712"/>
          <a:ext cx="9143109" cy="56388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30749">
                  <a:extLst>
                    <a:ext uri="{9D8B030D-6E8A-4147-A177-3AD203B41FA5}">
                      <a16:colId xmlns:a16="http://schemas.microsoft.com/office/drawing/2014/main" xmlns="" val="2609767903"/>
                    </a:ext>
                  </a:extLst>
                </a:gridCol>
                <a:gridCol w="7812360">
                  <a:extLst>
                    <a:ext uri="{9D8B030D-6E8A-4147-A177-3AD203B41FA5}">
                      <a16:colId xmlns:a16="http://schemas.microsoft.com/office/drawing/2014/main" xmlns="" val="876597434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r>
                        <a:rPr lang="ru-RU" sz="1600" b="0" kern="1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стадия- начальная. </a:t>
                      </a:r>
                    </a:p>
                    <a:p>
                      <a:r>
                        <a:rPr lang="ru-RU" sz="1600" b="0" kern="1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600" b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z="1600" b="0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жалуются на быстро наступающую утомляемость, сердцебиение, плохой сон. При быстром движении, подъеме на лестницу, усиленном физическом труде у них появляется отдышка и учащение пульса. Со стороны сердца отмечаются признаки основного заболевания, приведшего к ХСН.</a:t>
                      </a:r>
                      <a:endParaRPr lang="ru-RU" sz="1600" b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4506972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ru-RU" sz="1600" b="0" kern="1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 стадия – выраженная. </a:t>
                      </a:r>
                      <a:endParaRPr lang="ru-RU" sz="1600" b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z="1600" b="0" kern="12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 эти жалобы усиливаются: одышка наступает более быстро, отмечаются почти постоянная тахикардия, размеры сердца увеличиваются. При недостаточности главным образом правого желудочка имеется застой в венозном отделе большого круга кровообращения; появляются отеки стоп и голеней (вначале по вечерам, затем и днем), уменьшается выделение мочи (задержка жидкости в организме), увеличивается печень, отмечается синдром «застойной почки» (незначительная протеинурия, гиалиновые цилиндры). Губы, кончики пальцев, носа и ушей становятся несколько цианотичными. При недостаточности левого желудочка застойные явления наблюдаются главным образом в сосудах малого круга кровообращения и проявляются отдышкой, кашлем с мокротой; при аускультации в легких отмечается застойные влажные незвонкие мелкопузырчатые хрипы</a:t>
                      </a:r>
                      <a:r>
                        <a:rPr lang="ru-RU" sz="1600" b="0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endParaRPr lang="ru-RU" sz="1600" b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pattFill prst="pct5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3078553629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0" kern="1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 стадия – конечная, дистрофическая.</a:t>
                      </a:r>
                      <a:endParaRPr lang="ru-RU" sz="1600" b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z="1600" b="0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 указанные явления существенно нарастают: усиливается цианоз, одышка наблюдается даже в покое, больные могут спать только в полусидящем положении. Отеки увеличиваются, появляются асцит, гидроторакс. Застойные явления в печени, почках, легких усиливаются. Постепенно развивается «сердечная кахексия» - резкое уменьшение подкожного жирового слоя, мышечная масса также уменьшается, больные как бы «высыхают». Если терапевтические мероприятия не достигают цели, больные умирают при явлениях нарастающей недостаточности кровообращения</a:t>
                      </a:r>
                      <a:endParaRPr lang="ru-RU" sz="1600" b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1758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732306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52718"/>
            <a:ext cx="9036496" cy="564057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Диагностика</a:t>
            </a:r>
            <a:b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Электрокардиография</a:t>
            </a: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Рентгенологическое исследование</a:t>
            </a:r>
            <a:br>
              <a:rPr lang="ru-RU" sz="2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400" i="1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коронарография</a:t>
            </a: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Нагрузочные </a:t>
            </a:r>
            <a:r>
              <a:rPr lang="ru-RU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тесты. </a:t>
            </a:r>
            <a:br>
              <a:rPr lang="ru-RU" sz="2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Эхокардиография</a:t>
            </a: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Холтеровское </a:t>
            </a:r>
            <a:r>
              <a:rPr lang="ru-RU" sz="2400" i="1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мониторирование</a:t>
            </a:r>
            <a:br>
              <a:rPr lang="ru-RU" sz="2400" i="1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Рентгенография </a:t>
            </a:r>
            <a:r>
              <a:rPr lang="ru-RU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органов грудной </a:t>
            </a:r>
            <a:r>
              <a:rPr lang="ru-RU" sz="2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клетки</a:t>
            </a:r>
            <a:br>
              <a:rPr lang="ru-RU" sz="2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Магнитно </a:t>
            </a:r>
            <a:r>
              <a:rPr lang="ru-RU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резонансная томография сердца. </a:t>
            </a:r>
            <a:br>
              <a:rPr lang="ru-RU" sz="2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Медицинская сестра должна рассказать пациенту о значимости проводимых процедур.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Разъяснить </a:t>
            </a: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пациенту ход выполняемых исследований и правильную подготовку к ним.</a:t>
            </a:r>
            <a:b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870505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346777" cy="875184"/>
          </a:xfrm>
        </p:spPr>
        <p:txBody>
          <a:bodyPr/>
          <a:lstStyle/>
          <a:p>
            <a:pPr marL="0" indent="0" algn="l">
              <a:buNone/>
            </a:pP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сегодняшний день</a:t>
            </a:r>
            <a:endParaRPr lang="ru-RU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628800"/>
            <a:ext cx="7200799" cy="4412563"/>
          </a:xfrm>
        </p:spPr>
        <p:txBody>
          <a:bodyPr>
            <a:noAutofit/>
          </a:bodyPr>
          <a:lstStyle/>
          <a:p>
            <a:pPr algn="just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больные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ХСН не имеют соответствующего наблюдения и ухода, так как врачи общей практики, кардиологи, ведущие этих больных, имеют очень большие нагрузки, что препятствует индивидуальному подходу к каждому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пациенту. Эта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сфера помощи пациентам находится в компетенции медицинской сестры, и при правильной организации наблюдения и ухода можно добиться значительного улучшения как физического, так и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социально-психологического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состояния больных ХСН. </a:t>
            </a:r>
          </a:p>
          <a:p>
            <a:pPr algn="just"/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182721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202761" cy="1320800"/>
          </a:xfrm>
        </p:spPr>
        <p:txBody>
          <a:bodyPr>
            <a:normAutofit fontScale="90000"/>
          </a:bodyPr>
          <a:lstStyle/>
          <a:p>
            <a:r>
              <a:rPr lang="ru-RU" sz="2400" b="1">
                <a:solidFill>
                  <a:schemeClr val="tx1"/>
                </a:solidFill>
              </a:rPr>
              <a:t>В Европейских рекомендациях по диагностике и лечению ХСН (2012 г.) сформулированы 6 очевидных задач при лечении ХСН: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598" y="2160590"/>
            <a:ext cx="7202761" cy="3880773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) предотвращение развития симптомной ХСН (для I стадии ХСН);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B) устранение симптомов ХСН (для стадий IIA–III),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C) замедление прогрессирования болезни путем защиты сердца и других органов– мишеней (мозг, почки, сосуды) (для стадий I– III);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D) улучшение качества жизни (для стадий IIA–III);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E) уменьшение количества госпитализаций (и расходов) (для стадий I–III);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F) улучшение прогноза (для стадий I–III). 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68198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09600"/>
            <a:ext cx="7920880" cy="947192"/>
          </a:xfrm>
        </p:spPr>
        <p:txBody>
          <a:bodyPr>
            <a:normAutofit/>
          </a:bodyPr>
          <a:lstStyle/>
          <a:p>
            <a:pPr algn="l"/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Пути достижения поставленных целей</a:t>
            </a:r>
            <a:endParaRPr lang="ru-RU" sz="2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59" y="1484784"/>
            <a:ext cx="6345753" cy="4556579"/>
          </a:xfrm>
        </p:spPr>
        <p:txBody>
          <a:bodyPr>
            <a:noAutofit/>
          </a:bodyPr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) диета,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B) режим физической активности,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C) психологическая реабилитация, организация врачебного контроля, школ для больных ХСН,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D) медикаментозная терапия,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E) электрофизиологические методы терапии,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F) хирургические, механические методы лечения. </a:t>
            </a:r>
          </a:p>
          <a:p>
            <a:endParaRPr lang="ru-RU" sz="2400" b="1"/>
          </a:p>
        </p:txBody>
      </p:sp>
    </p:spTree>
    <p:extLst>
      <p:ext uri="{BB962C8B-B14F-4D97-AF65-F5344CB8AC3E}">
        <p14:creationId xmlns:p14="http://schemas.microsoft.com/office/powerpoint/2010/main" val="1956825889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6.0.13"/>
  <p:tag name="AS_OS" val="Unix 5.15.0.1031"/>
  <p:tag name="AS_RELEASE_DATE" val="2021.05.14"/>
  <p:tag name="AS_TITLE" val="Aspose.Slides for .NET Standard 2.0"/>
  <p:tag name="AS_VERSION" val="21.5"/>
</p:tagLst>
</file>

<file path=ppt/theme/theme1.xml><?xml version="1.0" encoding="utf-8"?>
<a:theme xmlns:r="http://schemas.openxmlformats.org/officeDocument/2006/relationships"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Arial"/>
        <a:cs typeface="Arial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Arial"/>
        <a:cs typeface="Arial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Slipstream</Template>
  <Company/>
  <PresentationFormat>On-screen Show (4:3)</PresentationFormat>
  <Paragraphs>75</Paragraphs>
  <Slides>35</Slides>
  <Notes>3</Notes>
  <TotalTime>3701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baseType="lpstr" size="41">
      <vt:lpstr>Arial</vt:lpstr>
      <vt:lpstr>Trebuchet MS</vt:lpstr>
      <vt:lpstr>Georgia</vt:lpstr>
      <vt:lpstr>Calibri</vt:lpstr>
      <vt:lpstr>Times New Roman</vt:lpstr>
      <vt:lpstr>Воздушный поток</vt:lpstr>
      <vt:lpstr>КГП на ПХВ «Павлодарский областной кардиологический центр»«Сестринская помощь при хронической сердечной недостаточности»Серикова К.Е., старшая медицинская сестра ХСНг.Павлодар</vt:lpstr>
      <vt:lpstr>Хроническая сердечная недостаточность – это патологическое состояние, вследствие которого нарушается сократительная функция сердца, из-за чего система кровообращения не способна доставлять органам и тканям необходимое количество кислорода.Заболевание формируется в течение  нескольких лет.Основные причины, ведущие к нарушению сократительной функции сердца:1. ИБС2. АГ3. Поражение миокарда (миокардиты, миокардиодистрофии, постинфарктный кардиосклероз)4. Пороки сердца5. Перикардиты и др.	Также достижения современной кардиологии, в частности, использующиеся сейчас интервенционные методы лечения позволили значительно снизить показатели смертности больных от острых сердечно-сосудистых заболеваний и, соответственно, пропорционально увеличили процент больных с хроническими формами сердечной патологии. </vt:lpstr>
      <vt:lpstr>По данным ВОЗ</vt:lpstr>
      <vt:lpstr>КлассификацияВ развитии хронической сердечной недостаточности по классификации Василенко - Стражеско выделяют три стадии: Стадии не меняются на фоне лечения.</vt:lpstr>
      <vt:lpstr>Клинические проявления</vt:lpstr>
      <vt:lpstr>Диагностика1. Электрокардиография 2. Рентгенологическое исследование  (коронарография) 3. Нагрузочные тесты. 4. Эхокардиография 5. Холтеровское мониторирование6. Рентгенография органов грудной клетки7. Магнитно – резонансная томография сердца. Медицинская сестра должна рассказать пациенту о значимости проводимых процедур. Разъяснить пациенту ход выполняемых исследований и правильную подготовку к ним.</vt:lpstr>
      <vt:lpstr>На сегодняшний день</vt:lpstr>
      <vt:lpstr>В Европейских рекомендациях по диагностике и лечению ХСН (2012 г.) сформулированы 6 очевидных задач при лечении ХСН: </vt:lpstr>
      <vt:lpstr>Пути достижения поставленных целей</vt:lpstr>
      <vt:lpstr>Хроническая сердечная недостаточность</vt:lpstr>
      <vt:lpstr>Средний медицинский персонал</vt:lpstr>
      <vt:lpstr>PowerPoint Presentation</vt:lpstr>
      <vt:lpstr>IV этап. Реализация намеченного плана сестринских вмешательств.Медсестра вносит в сестринскую историю и в рабочий дневник результат выполнения плана.V этап. Оценка эффективности сестринских вмешательств.Если цель достигнута, медицинская сестра продолжает осуществлять уход за пациентом: наблюдение за основными функциями пациента. При появлении новых проблем она вновь планирует сестринские вмешательства.Это могут быть проблемы: нарушение целостности кожи- пролежни (профилактика пролежней): дефицит массы тела (регулирование диеты); резистентность организма к диуретикам; невозможность соблюдать личную гигиену из-за тяжелого общего состояния; страх смерти и др.</vt:lpstr>
      <vt:lpstr>PowerPoint Presentation</vt:lpstr>
      <vt:lpstr>PowerPoint Presentation</vt:lpstr>
      <vt:lpstr>\</vt:lpstr>
      <vt:lpstr>PowerPoint Presentation</vt:lpstr>
      <vt:lpstr>PowerPoint Presentation</vt:lpstr>
      <vt:lpstr>PowerPoint Presentation</vt:lpstr>
      <vt:lpstr>1. В отделении было проведено анкетирование пациентов с целью выявления  уровня информированности о факторах риска ИБС. Всего 30 пациентов с хронической сердечной недостаточностью, в возрасте от 20 до 89 лет, давших информированное согласие об участии в исследовании.</vt:lpstr>
      <vt:lpstr>Статистический анализ полученных данных:Из 30 обследованных 21 мужчины и 9 женщин.</vt:lpstr>
      <vt:lpstr>Возрастные критерии пациентов с ХСН. Опрошенных пациентов я разделила на 4 возрастные группы:a) До 30 летb) От 31 до 50 летc) От 51 до 80 лет</vt:lpstr>
      <vt:lpstr>Причины заболевания </vt:lpstr>
      <vt:lpstr>Длительность ХСН у обследованных пациентов:</vt:lpstr>
      <vt:lpstr>Курите ли ВЫ, если да сколько сигарет в день</vt:lpstr>
      <vt:lpstr>Употребляете ли алкоголь?</vt:lpstr>
      <vt:lpstr>«Знаете ли вы особенности диеты при заболевании ССС?» </vt:lpstr>
      <vt:lpstr>Знаете ли Вы свой диагноз? </vt:lpstr>
      <vt:lpstr>«Как часто посещаете лечащего врача?» </vt:lpstr>
      <vt:lpstr>Состоите ли на диспансерном учете у врача кардиолога в поликлинике?</vt:lpstr>
      <vt:lpstr>Выполняете  ли назначения врача? </vt:lpstr>
      <vt:lpstr>Знают ли нормальные цифры АД?</vt:lpstr>
      <vt:lpstr>Регулярно измеряете АД? </vt:lpstr>
      <vt:lpstr> </vt:lpstr>
      <vt:lpstr>ЗаключениеИтак, медицинская сестра принимает самое активное участие в лечении ХСН. Медицинской сестре следует стремиться изменить отношение пациента к своему здоровью, побудить его следовать медицинским рекомендациям. Информированные пациент лучше мотивированы на здоровый образ жизни, лекарственную терапию, самоконтроль за своим состоянием. При кропотливой и терпеливой работе медицинской сестры, при создании партнерских отношений с пациентом, можно добиться значительных положительных результатов в лечении и контроле хронической сердечной недостаточности, улучшить качество жизни больных.</vt:lpstr>
    </vt:vector>
  </TitlesOfParts>
  <LinksUpToDate>0</LinksUpToDate>
  <SharedDoc>0</SharedDoc>
  <HyperlinksChanged>0</HyperlinksChanged>
  <Application>Aspose.Slides for .NET</Application>
  <AppVersion>21.0500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Сестринская помощь при хронической сердечной недостаточности.</dc:title>
  <dc:creator>notebook</dc:creator>
  <cp:lastModifiedBy>К Касенова</cp:lastModifiedBy>
  <cp:revision>289</cp:revision>
  <dcterms:modified xsi:type="dcterms:W3CDTF">2023-08-02T08:53:30Z</dcterms:modified>
</cp:coreProperties>
</file>